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323" r:id="rId2"/>
    <p:sldId id="256" r:id="rId3"/>
    <p:sldId id="322" r:id="rId4"/>
    <p:sldId id="311" r:id="rId5"/>
    <p:sldId id="270" r:id="rId6"/>
    <p:sldId id="327" r:id="rId7"/>
    <p:sldId id="312" r:id="rId8"/>
    <p:sldId id="284" r:id="rId9"/>
    <p:sldId id="314" r:id="rId10"/>
    <p:sldId id="315" r:id="rId11"/>
    <p:sldId id="324" r:id="rId12"/>
    <p:sldId id="316" r:id="rId13"/>
    <p:sldId id="318" r:id="rId14"/>
    <p:sldId id="319" r:id="rId15"/>
    <p:sldId id="320" r:id="rId16"/>
    <p:sldId id="321" r:id="rId17"/>
    <p:sldId id="326" r:id="rId18"/>
    <p:sldId id="303" r:id="rId19"/>
    <p:sldId id="304" r:id="rId20"/>
    <p:sldId id="329" r:id="rId21"/>
    <p:sldId id="306" r:id="rId22"/>
    <p:sldId id="295" r:id="rId23"/>
    <p:sldId id="30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Rr3AfQLIOJnpxJu8ubJQQ" hashData="fMQD48IyDzFR44vBgqfY1R5HOq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CC"/>
    <a:srgbClr val="0000CC"/>
    <a:srgbClr val="00FF99"/>
    <a:srgbClr val="0066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31C0E-B452-40DA-A9A1-DC387416EFAA}" type="datetimeFigureOut">
              <a:rPr lang="fr-FR" smtClean="0"/>
              <a:pPr/>
              <a:t>15/01/2016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6422-186A-4DE4-B4D8-EFCAF14BAA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6422-186A-4DE4-B4D8-EFCAF14BAA1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B6422-186A-4DE4-B4D8-EFCAF14BAA1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7772400" cy="941385"/>
          </a:xfrm>
        </p:spPr>
        <p:txBody>
          <a:bodyPr>
            <a:normAutofit fontScale="90000"/>
          </a:bodyPr>
          <a:lstStyle/>
          <a:p>
            <a:r>
              <a:rPr lang="ar-DZ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الظهرات</a:t>
            </a:r>
            <a:r>
              <a:rPr lang="fr-FR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3000372"/>
            <a:ext cx="6400800" cy="3000396"/>
          </a:xfrm>
        </p:spPr>
        <p:txBody>
          <a:bodyPr>
            <a:norm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DZ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الظهرات المحيطية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صفائح القشرة الأرضية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حركة صفائح القشرة الأرضية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DZ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أنواع حركات الصفائح</a:t>
            </a:r>
          </a:p>
          <a:p>
            <a:pPr algn="r" rtl="1"/>
            <a:endParaRPr lang="ar-DZ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fr-FR" dirty="0">
              <a:solidFill>
                <a:schemeClr val="tx1"/>
              </a:solidFill>
            </a:endParaRPr>
          </a:p>
          <a:p>
            <a:pPr algn="r" rtl="1"/>
            <a:endParaRPr lang="fr-FR" dirty="0">
              <a:solidFill>
                <a:schemeClr val="tx1"/>
              </a:solidFill>
            </a:endParaRPr>
          </a:p>
          <a:p>
            <a:pPr algn="r" rtl="1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2066" y="2500306"/>
            <a:ext cx="3786214" cy="187743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بينت الدراسة أن قياسات الكرة الأرضية ثابتة  رغم ظهور المساحات الجديدة  على مستوى الظهرات المحيطية لأن بالمقابل تختفي المساحات القديمة على مستوى خنادق</a:t>
            </a:r>
            <a:r>
              <a:rPr lang="ar-DZ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(حُفر الغوص)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572032" cy="4429156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714480" y="5643578"/>
            <a:ext cx="106952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7-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571472" y="5000636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2357430"/>
            <a:ext cx="3499676" cy="11079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6600" dirty="0">
                <a:latin typeface="Tahoma" pitchFamily="34" charset="0"/>
                <a:cs typeface="Tahoma" pitchFamily="34" charset="0"/>
              </a:rPr>
              <a:t>للاستزادة</a:t>
            </a:r>
            <a:endParaRPr lang="fr-FR" sz="6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6050" y="1643050"/>
            <a:ext cx="5929354" cy="40318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1 - الحدود المتباعدة :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مثل ما يحدث في وسط المحيط الأطلسي </a:t>
            </a:r>
            <a:endParaRPr lang="fr-FR" sz="1600" dirty="0"/>
          </a:p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- تصعد الصهارة من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الأسينوسفير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نحو السطح بفعل تيارات الحمل الصاعدة لتشكل قشرة محيطية جديدة تدفع بالقشرة المحيطية الأقدم منها ،و هذا العمل يؤدي إلى زيادة اتساع قاع المحيط الأطلسي تدريجيا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ينتج عن ذلك دفع الصفيحتين إلى التحرك في اتجاه متعاكس عن بعضهما البعض </a:t>
            </a:r>
            <a:r>
              <a:rPr lang="ar-DZ" sz="16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بفعل </a:t>
            </a:r>
            <a:r>
              <a:rPr lang="ar-DZ" sz="14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قوى الشد ،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لهذا تعتبر هذه المناطق مناطق تجدد القشرة الأرضية و تدعى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بالحدود البناءة </a:t>
            </a:r>
          </a:p>
          <a:p>
            <a:pPr algn="r" rtl="1">
              <a:lnSpc>
                <a:spcPct val="200000"/>
              </a:lnSpc>
            </a:pP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مثل :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تحرك صفيحة أمريكا الجنوبية إلى الغرب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إفريقيا إلى الشرق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3857628"/>
            <a:ext cx="157607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600" dirty="0">
                <a:latin typeface="Tahoma" pitchFamily="34" charset="0"/>
                <a:ea typeface="Times New Roman"/>
                <a:cs typeface="Tahoma" pitchFamily="34" charset="0"/>
              </a:rPr>
              <a:t>الحدود </a:t>
            </a:r>
            <a:r>
              <a:rPr lang="ar-DZ" sz="1600" dirty="0" err="1">
                <a:latin typeface="Tahoma" pitchFamily="34" charset="0"/>
                <a:ea typeface="Times New Roman"/>
                <a:cs typeface="Tahoma" pitchFamily="34" charset="0"/>
              </a:rPr>
              <a:t>التباعدية</a:t>
            </a:r>
            <a:r>
              <a:rPr lang="ar-DZ" sz="1600" dirty="0"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endParaRPr lang="fr-FR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1785950" cy="169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29058" y="928670"/>
            <a:ext cx="455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أنواع حركات الصفائح حسب القوة المسببة لها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00100" y="4500570"/>
            <a:ext cx="106952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8-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428604"/>
            <a:ext cx="6286544" cy="11079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r-FR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2 - الحدود المتقاربة :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تسمى بالحدود الهدامة نتيجة استهلاك جزء من الغلاف الصخري حيث يتم فيها تقارب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اصطدام صفيحتين  </a:t>
            </a:r>
            <a:r>
              <a:rPr lang="ar-DZ" sz="14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بفعل</a:t>
            </a:r>
            <a:r>
              <a:rPr lang="ar-DZ" sz="1100" b="1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قوى الضغط ،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بناءً على نوع حركة الصفائح المتقاربة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المظاهر الجيولوجية المصاحبة نميز :-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2198" y="2285992"/>
            <a:ext cx="2857520" cy="43040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أ)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 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تقارب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قاري-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قاري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: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يحدث تقارب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اصطدام صفيحتين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قاريتين ما يؤدي إلى التحامهما على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طول مواقع الغوص القديمة نتيجة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قوى الانضغاط الأفقية ،و ينتج عن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ذلك انضغاط الطبقات الصخرية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للقشرة الأرضية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انطوائها متسببة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في تشكل الجبال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مثل :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تقارب </a:t>
            </a:r>
            <a:r>
              <a:rPr lang="ar-DZ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اصطدام الصفيحة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الهندية بالصفيحة الأوروآسيوية أدى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إلى تشكل السلاسل الجبلية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( مثل : جبال الهيمالايا )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  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لاحظ الجدول-1-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3240" y="2285992"/>
            <a:ext cx="2928958" cy="43040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ب)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تقارب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قاري-محيطي :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يحدث انزلاق القشرة المحيطية الثقيلة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تحت القشرة القارية الخفيفة بسبب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قوى الانضغاط مشكلة خنادق بحرية ،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و نتيجة الانصهار الجزئي للقشرة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المحيطية تصعد الصهارة على شكل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براكين انفجارية لتزيد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القشرة القارية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سمكا على مستوى جبال الأنديز ،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و ينتج عن ذلك فوالق 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زلازل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مثل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: انزلاق صفيحة </a:t>
            </a:r>
            <a:r>
              <a:rPr lang="ar-DZ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نازكا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المحيطية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تحت صفيحة أمريكا الجنوبية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مؤدية إلى تشكل جبال الأنديز .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لاحظ الجدول-1-</a:t>
            </a:r>
            <a:endParaRPr lang="fr-FR" sz="14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285992"/>
            <a:ext cx="2857520" cy="429348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ج)- 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تقارب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محيطي-</a:t>
            </a:r>
            <a:r>
              <a:rPr lang="ar-DZ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محيطي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: ي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حدث غوص الصفيحة المحيطية القديمة الثقيلة (لتشبعها بالماء) تحت الصفيحة المحيطية الجديدة الأخف وزنا مشكلة أخاديد محيطية ( أي خنادق محيطية ).</a:t>
            </a:r>
          </a:p>
          <a:p>
            <a:pPr marL="342900" indent="-342900"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    عند غطسها يحدث انصهار جزئي للصفيحة المحيطية البازلتية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ما تحمله من مواد رسوبية مشكلة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صهارة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تخرج على شكل براكين انفجارية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ينتج عن ذلك قوس من الجزر البركانية  مثل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جزر اليابان </a:t>
            </a:r>
            <a:r>
              <a:rPr lang="ar-DZ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لاحظ الجدول-1-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      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0023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85720" y="1643050"/>
            <a:ext cx="130516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ea typeface="Times New Roman"/>
                <a:cs typeface="Tahoma" pitchFamily="34" charset="0"/>
              </a:rPr>
              <a:t>الحدود </a:t>
            </a:r>
            <a:r>
              <a:rPr lang="ar-DZ" sz="1400" dirty="0" err="1">
                <a:latin typeface="Tahoma" pitchFamily="34" charset="0"/>
                <a:ea typeface="Times New Roman"/>
                <a:cs typeface="Tahoma" pitchFamily="34" charset="0"/>
              </a:rPr>
              <a:t>التقاربية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428596" y="1928802"/>
            <a:ext cx="106952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9-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-2" y="214290"/>
          <a:ext cx="9144000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02766">
                <a:tc>
                  <a:txBody>
                    <a:bodyPr/>
                    <a:lstStyle/>
                    <a:p>
                      <a:pPr algn="ctr"/>
                      <a:r>
                        <a:rPr lang="ar-DZ" sz="1600" b="0" dirty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تقارب</a:t>
                      </a:r>
                      <a:r>
                        <a:rPr lang="ar-DZ" sz="1600" b="0" dirty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 محيطي-</a:t>
                      </a:r>
                      <a:r>
                        <a:rPr lang="ar-DZ" sz="1600" b="0" dirty="0" err="1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محيطي</a:t>
                      </a:r>
                      <a:r>
                        <a:rPr lang="ar-DZ" sz="1800" b="0" dirty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1600" b="0" dirty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تقارب</a:t>
                      </a:r>
                      <a:r>
                        <a:rPr lang="ar-DZ" sz="1600" b="0" dirty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 قاري-محيطي </a:t>
                      </a:r>
                      <a:endParaRPr lang="fr-F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ar-DZ" sz="1600" b="0" dirty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ar-DZ" sz="1600" b="0" dirty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تقارب</a:t>
                      </a:r>
                      <a:r>
                        <a:rPr lang="ar-DZ" sz="1600" b="0" dirty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 قاري-</a:t>
                      </a:r>
                      <a:r>
                        <a:rPr lang="ar-DZ" sz="1600" b="0" dirty="0" err="1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قاري</a:t>
                      </a:r>
                      <a:r>
                        <a:rPr lang="ar-DZ" sz="1600" b="0" dirty="0">
                          <a:solidFill>
                            <a:srgbClr val="0000CC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fr-FR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214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00036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00174"/>
            <a:ext cx="3000364" cy="3143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1928794" y="5214950"/>
            <a:ext cx="47596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الجدول-1- يبين أنواع حدود تقارب الصفائح الأرضية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39" y="1428736"/>
            <a:ext cx="2857521" cy="32147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929058" y="5715016"/>
            <a:ext cx="1212191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10 -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116" y="357166"/>
            <a:ext cx="5500726" cy="187743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3 - الحدود </a:t>
            </a:r>
            <a:r>
              <a:rPr lang="ar-DZ" sz="16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الانزلاقية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(الجانبية) :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يحدث انزلاق أفقي لصفيحتين متجاورتين على جانبي الصدع دون هدم أو بناء للقشرة الأرضية ( فهي حدود محافظة) </a:t>
            </a:r>
            <a:r>
              <a:rPr lang="ar-DZ" sz="1400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بفعل قوى القص أو الاحتكاك</a:t>
            </a:r>
          </a:p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مثل 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صدع سان أندرياس بولاية كاليفورنيا ( أمريكا) </a:t>
            </a:r>
            <a:endParaRPr lang="fr-FR" sz="1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857364"/>
            <a:ext cx="183415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ea typeface="Times New Roman"/>
                <a:cs typeface="Tahoma" pitchFamily="34" charset="0"/>
              </a:rPr>
              <a:t>حدود الصدوع التحويلية</a:t>
            </a:r>
            <a:endParaRPr lang="fr-F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http://www.yannarthusbertrand2.org/index2.php?option=com_datsogallery&amp;func=wmark&amp;mid=3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2380547" cy="25717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8596" y="535782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صدع سان أندرياس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rar+word+pdf+swf+photos\images\mk7300_Faults-1 S Andre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928934"/>
            <a:ext cx="4071966" cy="3101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86248" y="55721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صدع سان أندرياس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100" y="2214554"/>
            <a:ext cx="1212191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11 - </a:t>
            </a:r>
            <a:endParaRPr lang="fr-FR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2643174" y="6143644"/>
            <a:ext cx="1212191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12 -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necteur en angle 60"/>
          <p:cNvCxnSpPr/>
          <p:nvPr/>
        </p:nvCxnSpPr>
        <p:spPr>
          <a:xfrm rot="16200000" flipH="1">
            <a:off x="5938314" y="-258768"/>
            <a:ext cx="864000" cy="3168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/>
          <p:nvPr/>
        </p:nvCxnSpPr>
        <p:spPr>
          <a:xfrm rot="5400000">
            <a:off x="2564976" y="-493330"/>
            <a:ext cx="792000" cy="3636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/>
          <p:nvPr/>
        </p:nvCxnSpPr>
        <p:spPr>
          <a:xfrm rot="16200000" flipH="1">
            <a:off x="4786876" y="2213992"/>
            <a:ext cx="900000" cy="1044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ngle 52"/>
          <p:cNvCxnSpPr/>
          <p:nvPr/>
        </p:nvCxnSpPr>
        <p:spPr>
          <a:xfrm rot="5400000">
            <a:off x="3747372" y="2141430"/>
            <a:ext cx="756000" cy="1188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>
            <a:off x="4500562" y="292893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ngle 53"/>
          <p:cNvCxnSpPr/>
          <p:nvPr/>
        </p:nvCxnSpPr>
        <p:spPr>
          <a:xfrm rot="16200000" flipH="1">
            <a:off x="1034414" y="2537430"/>
            <a:ext cx="900000" cy="540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/>
          <p:cNvCxnSpPr/>
          <p:nvPr/>
        </p:nvCxnSpPr>
        <p:spPr>
          <a:xfrm rot="5400000">
            <a:off x="480910" y="2519430"/>
            <a:ext cx="900000" cy="576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/>
          <p:nvPr/>
        </p:nvCxnSpPr>
        <p:spPr>
          <a:xfrm rot="16200000" flipH="1">
            <a:off x="7821024" y="2323116"/>
            <a:ext cx="900000" cy="540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/>
          <p:nvPr/>
        </p:nvCxnSpPr>
        <p:spPr>
          <a:xfrm rot="5400000">
            <a:off x="7267520" y="2305116"/>
            <a:ext cx="900000" cy="576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à coins arrondis 66"/>
          <p:cNvSpPr/>
          <p:nvPr/>
        </p:nvSpPr>
        <p:spPr>
          <a:xfrm>
            <a:off x="2500298" y="357166"/>
            <a:ext cx="4429156" cy="642942"/>
          </a:xfrm>
          <a:prstGeom prst="roundRect">
            <a:avLst>
              <a:gd name="adj" fmla="val 1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à coins arrondis 9"/>
          <p:cNvSpPr/>
          <p:nvPr/>
        </p:nvSpPr>
        <p:spPr>
          <a:xfrm>
            <a:off x="7072330" y="1785926"/>
            <a:ext cx="1714512" cy="635004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99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à coins arrondis 12"/>
          <p:cNvSpPr/>
          <p:nvPr/>
        </p:nvSpPr>
        <p:spPr>
          <a:xfrm>
            <a:off x="3571868" y="1643050"/>
            <a:ext cx="2143140" cy="765446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à coins arrondis 15"/>
          <p:cNvSpPr/>
          <p:nvPr/>
        </p:nvSpPr>
        <p:spPr>
          <a:xfrm>
            <a:off x="8215338" y="3071810"/>
            <a:ext cx="635864" cy="1143008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FF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à coins arrondis 30"/>
          <p:cNvSpPr/>
          <p:nvPr/>
        </p:nvSpPr>
        <p:spPr>
          <a:xfrm>
            <a:off x="714348" y="1714488"/>
            <a:ext cx="1071570" cy="71438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3" name="Connecteur droit avec flèche 62"/>
          <p:cNvCxnSpPr/>
          <p:nvPr/>
        </p:nvCxnSpPr>
        <p:spPr>
          <a:xfrm rot="16200000" flipH="1">
            <a:off x="4679158" y="1464454"/>
            <a:ext cx="21431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714744" y="357166"/>
            <a:ext cx="217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2000" dirty="0">
                <a:latin typeface="Tahoma" pitchFamily="34" charset="0"/>
                <a:cs typeface="Tahoma" pitchFamily="34" charset="0"/>
              </a:rPr>
              <a:t>حركة الصفائح التكتونية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286644" y="1857364"/>
            <a:ext cx="1214445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حركة</a:t>
            </a:r>
            <a:endParaRPr lang="ar-DZ" sz="1600" kern="1200" dirty="0">
              <a:latin typeface="Tahoma" pitchFamily="34" charset="0"/>
              <a:cs typeface="Tahoma" pitchFamily="34" charset="0"/>
            </a:endParaRPr>
          </a:p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600" kern="1200" dirty="0" err="1">
                <a:latin typeface="Tahoma" pitchFamily="34" charset="0"/>
                <a:cs typeface="Tahoma" pitchFamily="34" charset="0"/>
              </a:rPr>
              <a:t>تباعدية</a:t>
            </a:r>
            <a:endParaRPr lang="ar-DZ" sz="1600" kern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6643702" y="3071810"/>
            <a:ext cx="1571632" cy="1143008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FF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Rectangle à coins arrondis 69"/>
          <p:cNvSpPr/>
          <p:nvPr/>
        </p:nvSpPr>
        <p:spPr>
          <a:xfrm>
            <a:off x="5072066" y="3214686"/>
            <a:ext cx="1071570" cy="1000132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Rectangle 70"/>
          <p:cNvSpPr/>
          <p:nvPr/>
        </p:nvSpPr>
        <p:spPr>
          <a:xfrm>
            <a:off x="6643702" y="3143248"/>
            <a:ext cx="1484608" cy="7858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حيد محيطي</a:t>
            </a:r>
          </a:p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 (سلاسل جبلية محيطية)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01024" y="3286124"/>
            <a:ext cx="1142976" cy="5362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زلازل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4000496" y="3214686"/>
            <a:ext cx="1071570" cy="1000132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Rectangle à coins arrondis 74"/>
          <p:cNvSpPr/>
          <p:nvPr/>
        </p:nvSpPr>
        <p:spPr>
          <a:xfrm>
            <a:off x="2928926" y="3214686"/>
            <a:ext cx="1071570" cy="1000132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Rectangle 75"/>
          <p:cNvSpPr/>
          <p:nvPr/>
        </p:nvSpPr>
        <p:spPr>
          <a:xfrm>
            <a:off x="5143504" y="3286124"/>
            <a:ext cx="980393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تصادم صفيحة   قارية مع </a:t>
            </a:r>
          </a:p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أخرى قارية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857620" y="3286124"/>
            <a:ext cx="1197173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تصادم صفيحة</a:t>
            </a:r>
          </a:p>
          <a:p>
            <a:pPr lvl="0" algn="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 محيطية مع أخرى قارية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928926" y="3286124"/>
            <a:ext cx="1000132" cy="8572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تصادم صفيحتين محيطتين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929058" y="1643050"/>
            <a:ext cx="1500198" cy="7206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600" kern="1200" dirty="0">
                <a:latin typeface="Tahoma" pitchFamily="34" charset="0"/>
                <a:cs typeface="Tahoma" pitchFamily="34" charset="0"/>
              </a:rPr>
              <a:t>حركة</a:t>
            </a:r>
          </a:p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600" kern="12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kern="1200" dirty="0" err="1">
                <a:latin typeface="Tahoma" pitchFamily="34" charset="0"/>
                <a:cs typeface="Tahoma" pitchFamily="34" charset="0"/>
              </a:rPr>
              <a:t>تقاربية</a:t>
            </a:r>
            <a:endParaRPr lang="ar-DZ" sz="1600" kern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4348" y="1714488"/>
            <a:ext cx="1050094" cy="6725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600" kern="1200" dirty="0">
                <a:latin typeface="Tahoma" pitchFamily="34" charset="0"/>
                <a:cs typeface="Tahoma" pitchFamily="34" charset="0"/>
              </a:rPr>
              <a:t>حركة </a:t>
            </a:r>
          </a:p>
          <a:p>
            <a:pPr lvl="0" algn="ctr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600" kern="1200" dirty="0">
                <a:latin typeface="Tahoma" pitchFamily="34" charset="0"/>
                <a:cs typeface="Tahoma" pitchFamily="34" charset="0"/>
              </a:rPr>
              <a:t>انزلاقية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1000100" y="3286124"/>
            <a:ext cx="1500198" cy="857256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Rectangle à coins arrondis 81"/>
          <p:cNvSpPr/>
          <p:nvPr/>
        </p:nvSpPr>
        <p:spPr>
          <a:xfrm>
            <a:off x="285720" y="3286124"/>
            <a:ext cx="714348" cy="857256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00CC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ctangle 82"/>
          <p:cNvSpPr/>
          <p:nvPr/>
        </p:nvSpPr>
        <p:spPr>
          <a:xfrm>
            <a:off x="0" y="3429000"/>
            <a:ext cx="1142976" cy="6077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زلازل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000100" y="3286124"/>
            <a:ext cx="1428760" cy="8572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حدود</a:t>
            </a:r>
          </a:p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 تحويلية</a:t>
            </a:r>
          </a:p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DZ" sz="1400" kern="1200" dirty="0">
                <a:latin typeface="Tahoma" pitchFamily="34" charset="0"/>
                <a:cs typeface="Tahoma" pitchFamily="34" charset="0"/>
              </a:rPr>
              <a:t>(حدود محافظة)</a:t>
            </a:r>
          </a:p>
        </p:txBody>
      </p:sp>
      <p:sp>
        <p:nvSpPr>
          <p:cNvPr id="85" name="Rectangle 84"/>
          <p:cNvSpPr/>
          <p:nvPr/>
        </p:nvSpPr>
        <p:spPr>
          <a:xfrm rot="16200000">
            <a:off x="3714722" y="5643600"/>
            <a:ext cx="1593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cs typeface="Tahoma" pitchFamily="34" charset="0"/>
              </a:rPr>
              <a:t>تشكل جبال الأنديز </a:t>
            </a:r>
            <a:endParaRPr lang="ar-DZ" sz="1400" dirty="0"/>
          </a:p>
        </p:txBody>
      </p:sp>
      <p:sp>
        <p:nvSpPr>
          <p:cNvPr id="86" name="Rectangle 85"/>
          <p:cNvSpPr/>
          <p:nvPr/>
        </p:nvSpPr>
        <p:spPr>
          <a:xfrm rot="16200000">
            <a:off x="4684501" y="5602515"/>
            <a:ext cx="17972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1400" dirty="0">
                <a:latin typeface="Tahoma" pitchFamily="34" charset="0"/>
                <a:cs typeface="Tahoma" pitchFamily="34" charset="0"/>
              </a:rPr>
              <a:t>تشكل جبال الهيمالايا </a:t>
            </a:r>
            <a:endParaRPr lang="ar-DZ" sz="1400" dirty="0"/>
          </a:p>
        </p:txBody>
      </p:sp>
      <p:sp>
        <p:nvSpPr>
          <p:cNvPr id="87" name="Rectangle 86"/>
          <p:cNvSpPr/>
          <p:nvPr/>
        </p:nvSpPr>
        <p:spPr>
          <a:xfrm rot="16200000">
            <a:off x="2644868" y="5499009"/>
            <a:ext cx="1519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DZ" sz="1400" dirty="0">
                <a:latin typeface="Tahoma" pitchFamily="34" charset="0"/>
                <a:cs typeface="Tahoma" pitchFamily="34" charset="0"/>
              </a:rPr>
              <a:t>تشكل قوس </a:t>
            </a:r>
          </a:p>
          <a:p>
            <a:pPr algn="ctr" rtl="1"/>
            <a:r>
              <a:rPr lang="ar-DZ" sz="1400" dirty="0">
                <a:latin typeface="Tahoma" pitchFamily="34" charset="0"/>
                <a:cs typeface="Tahoma" pitchFamily="34" charset="0"/>
              </a:rPr>
              <a:t>من الجزر البركانية </a:t>
            </a:r>
            <a:endParaRPr lang="ar-DZ" sz="1400" dirty="0"/>
          </a:p>
        </p:txBody>
      </p:sp>
      <p:cxnSp>
        <p:nvCxnSpPr>
          <p:cNvPr id="90" name="Connecteur droit avec flèche 89"/>
          <p:cNvCxnSpPr/>
          <p:nvPr/>
        </p:nvCxnSpPr>
        <p:spPr>
          <a:xfrm rot="5400000">
            <a:off x="3036877" y="460693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rot="5400000">
            <a:off x="4179885" y="460693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endCxn id="86" idx="3"/>
          </p:cNvCxnSpPr>
          <p:nvPr/>
        </p:nvCxnSpPr>
        <p:spPr>
          <a:xfrm rot="16200000" flipH="1">
            <a:off x="5256961" y="4531576"/>
            <a:ext cx="642942" cy="9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76" y="1000108"/>
            <a:ext cx="4071966" cy="48320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تعتمد نظرية الصفائح التكتونية على تيارات الحمل الدائرية التي تتكون بداخل الرداء نتيجة اختلاف درجة الحرارة</a:t>
            </a:r>
          </a:p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- ترتفع حرارة مادة الغلاف المائع (طبقة الاستينوسفير) نتيجة تدفق الطاقة الحرارية المختلفة من نشأة الأرض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النشاط الإشعاعي للعناصر المشعة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كاليورانيوم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 ( </a:t>
            </a:r>
            <a: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ar-DZ" sz="1400" baseline="56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238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،  </a:t>
            </a:r>
            <a: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</a:t>
            </a:r>
            <a:r>
              <a:rPr lang="ar-DZ" sz="1400" baseline="56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235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)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الثوريوم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( </a:t>
            </a:r>
            <a:r>
              <a:rPr lang="fr-FR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ar-DZ" sz="1400" baseline="56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232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)  تنقص كثافتها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ترتفع إلى الأعلى  ( أي أسفل الغلاف الصخري ) أين تبرد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تفقد حرارتها ثم تنزل إلى الأسفل ( لارتفاع كثافتها ) باتجاه مصدر الحرارة لتسخن وهكذا يتم مواصلة تشكل الحمل الحراري (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- 13 -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857488" cy="300037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0"/>
            <a:ext cx="180022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4"/>
          <p:cNvCxnSpPr/>
          <p:nvPr/>
        </p:nvCxnSpPr>
        <p:spPr>
          <a:xfrm rot="5400000">
            <a:off x="2321703" y="146445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428860" y="1428736"/>
            <a:ext cx="150019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000232" y="428604"/>
            <a:ext cx="1428760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6200000" flipH="1">
            <a:off x="1893075" y="392885"/>
            <a:ext cx="142876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29190" y="0"/>
            <a:ext cx="399340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علاقة الصفائح بما يحدث في باطن الأرض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85918" y="3286124"/>
            <a:ext cx="1212191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13 -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0364" y="214290"/>
            <a:ext cx="5857884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حركات تيارات الحمل تشبه حركة الماء في الإناء المعرض لمصدر حراري (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-14 -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)  ، لما يسخن الماء الموجود في قاع الإناء يصعد إلى الأعلى مشكلا تيارات حمل صاعدة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يدفع بالماء السطحي البارد إلى الأسفل مشكلا تيارات حمل نازلة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3643338" cy="257176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244790" y="3214686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r-FR" i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3929058" y="2786058"/>
            <a:ext cx="492922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DZ" dirty="0">
                <a:latin typeface="Tahoma" pitchFamily="34" charset="0"/>
                <a:cs typeface="Tahoma" pitchFamily="34" charset="0"/>
              </a:rPr>
              <a:t> انجاز تجربة محاكاة الحمل الحراري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3929058" y="3143248"/>
            <a:ext cx="4929835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نأخذ دورق فيه زيت المائدة ملون بمسحوق الطباشير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نملأ الدورق بزيت المائدة غير الملونة بشرط أن يكون تدفق الزيت على طول جدار الدورق حتى لا يختلطا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نسخن محتوى الدورق باستعمال شمعة  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eriod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نلاحظ بعد دقيقة من بدء التجربة صعود الزيت الملون إلى السطح </a:t>
            </a:r>
            <a:endParaRPr lang="fr-FR" sz="1600" dirty="0"/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562226" cy="228601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7" name="Ellipse 46"/>
          <p:cNvSpPr/>
          <p:nvPr/>
        </p:nvSpPr>
        <p:spPr>
          <a:xfrm>
            <a:off x="357158" y="1000108"/>
            <a:ext cx="1428760" cy="35719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785786" y="157161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900" b="1" dirty="0">
                <a:latin typeface="Tahoma" pitchFamily="34" charset="0"/>
                <a:cs typeface="Tahoma" pitchFamily="34" charset="0"/>
              </a:rPr>
              <a:t>مصدر </a:t>
            </a:r>
          </a:p>
          <a:p>
            <a:r>
              <a:rPr lang="ar-DZ" sz="900" b="1" dirty="0">
                <a:latin typeface="Tahoma" pitchFamily="34" charset="0"/>
                <a:cs typeface="Tahoma" pitchFamily="34" charset="0"/>
              </a:rPr>
              <a:t>حراري</a:t>
            </a:r>
            <a:endParaRPr lang="fr-FR" sz="900" b="1" dirty="0"/>
          </a:p>
        </p:txBody>
      </p:sp>
      <p:sp>
        <p:nvSpPr>
          <p:cNvPr id="13" name="Rectangle 12"/>
          <p:cNvSpPr/>
          <p:nvPr/>
        </p:nvSpPr>
        <p:spPr>
          <a:xfrm>
            <a:off x="1000100" y="2571744"/>
            <a:ext cx="1212191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–4 1 - </a:t>
            </a:r>
            <a:endParaRPr lang="fr-FR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1285852" y="6000768"/>
            <a:ext cx="1257075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 15 - </a:t>
            </a:r>
            <a:endParaRPr lang="fr-FR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214810" y="2857496"/>
            <a:ext cx="1257075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15 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72034" y="214290"/>
            <a:ext cx="407196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4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الظهرات</a:t>
            </a:r>
            <a:endParaRPr lang="fr-FR" sz="4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17693"/>
            <a:ext cx="4643470" cy="67403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الظهرات هي سلاسل من التضاريس البركانية توجد في أعماق المحيطات ،  يقطعها نوعان من الفوالق (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الموازية لمحور الظهرة تعمل على توسعها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العمودية على محور الظهرة تعمل على تغيير مسار ها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)، تتدفق منها الحمم البازلتية (اللابا البازلتية ) التي تصدر من الرداء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الماغماتي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(الرداء العميق ) عبر الريفت التي تتجمد بشكل وسادات عندما تلامس الماء ما يؤدي إلى تمدد قاع المحيط ،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على أساس سرعة تمددها يمكن تقسيمها إلى نوعين :-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1200" b="1" dirty="0">
                <a:latin typeface="Tahoma" pitchFamily="34" charset="0"/>
                <a:cs typeface="Tahoma" pitchFamily="34" charset="0"/>
              </a:rPr>
              <a:t>ظهرات المحيط الأطلسي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: سرعة التمدد بضعة سنتيمترات في السنة ، تنشأ منها صفيحة محيطية التي تتشبع بكميات كبيرة من الماء أثناء تحركها من الظهرة إلى مناطق الغوص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eriod"/>
            </a:pPr>
            <a:r>
              <a:rPr lang="ar-DZ" sz="1200" b="1" dirty="0">
                <a:latin typeface="Tahoma" pitchFamily="34" charset="0"/>
                <a:cs typeface="Tahoma" pitchFamily="34" charset="0"/>
              </a:rPr>
              <a:t>ظهرات المحيط الهادي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: سرعة التمدد تساوي أو أكثر من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10سم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/السنة ، تنشأ منها صفيحة محيطية تكون مشبعة بكميات قليلة من الماء أثناء تحركها من الظهرة إلى مناطق الغوص</a:t>
            </a:r>
          </a:p>
          <a:p>
            <a:pPr algn="r" rtl="1">
              <a:lnSpc>
                <a:spcPct val="150000"/>
              </a:lnSpc>
            </a:pPr>
            <a:endParaRPr lang="fr-FR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41433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768" y="6072206"/>
            <a:ext cx="111440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tape 3 d'une simulation montrant les effets du passage de la discontinuité par un morceau du manteau supérieur dans le manteau inférieur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1" y="3643314"/>
            <a:ext cx="3960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Etape 1 d'une simulation montrant les effets du passage de la discontinuité par un morceau du manteau supérieur dans le manteau inférieur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000496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Etape 2 d'une simulation montrant les effets du passage de la discontinuité par un morceau du manteau supérieur dans le manteau inférieur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0"/>
            <a:ext cx="3960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Etape 4 d'une simulation montrant les effets du passage de la discontinuité par un morceau du manteau supérieur dans le manteau inférieur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643314"/>
            <a:ext cx="3960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286776" y="71435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ar-DZ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058" y="78579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ar-DZ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1934" y="435769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ar-DZ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29652" y="435769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ar-DZ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56" y="3143248"/>
            <a:ext cx="5214974" cy="461665"/>
          </a:xfrm>
          <a:prstGeom prst="rect">
            <a:avLst/>
          </a:prstGeom>
          <a:solidFill>
            <a:srgbClr val="00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2400" dirty="0">
                <a:latin typeface="Tahoma" pitchFamily="34" charset="0"/>
                <a:cs typeface="Tahoma" pitchFamily="34" charset="0"/>
              </a:rPr>
              <a:t>  محاكاة لحركة الحمل الحراري   </a:t>
            </a:r>
            <a:endParaRPr lang="ar-DZ" sz="2400" dirty="0"/>
          </a:p>
        </p:txBody>
      </p:sp>
      <p:sp>
        <p:nvSpPr>
          <p:cNvPr id="11" name="Rectangle 10"/>
          <p:cNvSpPr/>
          <p:nvPr/>
        </p:nvSpPr>
        <p:spPr>
          <a:xfrm>
            <a:off x="6357950" y="2000240"/>
            <a:ext cx="973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تيارات حمل </a:t>
            </a:r>
          </a:p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صاعدة </a:t>
            </a:r>
            <a:endParaRPr lang="ar-DZ" sz="1100" b="1" dirty="0">
              <a:solidFill>
                <a:srgbClr val="FFFF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5400000" flipH="1" flipV="1">
            <a:off x="6607983" y="1750207"/>
            <a:ext cx="50006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00232" y="2000240"/>
            <a:ext cx="9733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تيارات حمل </a:t>
            </a:r>
          </a:p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نازلة</a:t>
            </a:r>
            <a:endParaRPr lang="ar-DZ" sz="1100" b="1" dirty="0">
              <a:solidFill>
                <a:srgbClr val="FFFF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000364" y="1928802"/>
            <a:ext cx="57150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1500166" y="1857364"/>
            <a:ext cx="50006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6" idx="0"/>
          </p:cNvCxnSpPr>
          <p:nvPr/>
        </p:nvCxnSpPr>
        <p:spPr>
          <a:xfrm rot="5400000" flipH="1" flipV="1">
            <a:off x="6875875" y="5161372"/>
            <a:ext cx="428628" cy="39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286512" y="5572140"/>
            <a:ext cx="12144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الرداء  مقر تكون تيارات الحمل </a:t>
            </a:r>
          </a:p>
          <a:p>
            <a:pPr algn="ctr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الدائرية </a:t>
            </a:r>
            <a:endParaRPr lang="ar-DZ" sz="1100" b="1" dirty="0">
              <a:solidFill>
                <a:srgbClr val="FFFF00"/>
              </a:solidFill>
            </a:endParaRPr>
          </a:p>
        </p:txBody>
      </p:sp>
      <p:cxnSp>
        <p:nvCxnSpPr>
          <p:cNvPr id="29" name="Connecteur droit avec flèche 28"/>
          <p:cNvCxnSpPr>
            <a:stCxn id="26" idx="0"/>
          </p:cNvCxnSpPr>
          <p:nvPr/>
        </p:nvCxnSpPr>
        <p:spPr>
          <a:xfrm rot="16200000" flipV="1">
            <a:off x="6482967" y="5161371"/>
            <a:ext cx="285752" cy="535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928794" y="5572140"/>
            <a:ext cx="13573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1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التقاء خليتين متجاورتين لتيارات حمل صاعدة </a:t>
            </a:r>
            <a:endParaRPr lang="ar-DZ" sz="1100" b="1" dirty="0">
              <a:solidFill>
                <a:srgbClr val="FFFF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rot="16200000" flipV="1">
            <a:off x="2196686" y="5161371"/>
            <a:ext cx="285752" cy="5357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4" idx="0"/>
          </p:cNvCxnSpPr>
          <p:nvPr/>
        </p:nvCxnSpPr>
        <p:spPr>
          <a:xfrm rot="5400000" flipH="1" flipV="1">
            <a:off x="2625315" y="5125655"/>
            <a:ext cx="428627" cy="464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1214422"/>
            <a:ext cx="5572164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لما تصل الصهارة ( الماغما ) مع تيارات الحمل الصاعدة أسفل الغلاف الصخري ، يخرج جزء من خلال</a:t>
            </a:r>
            <a:r>
              <a:rPr lang="fr-F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SA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خسف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)</a:t>
            </a:r>
            <a:r>
              <a:rPr lang="fr-FR" sz="1600" i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أي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ريفت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ar-SA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fr-FR" sz="16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Rift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) الظهرة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ينتج عن ذلك  زيادة حجم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مساحة الصفائح التكتونية (توسع المحيط ) ، لذا تكون حركة الصفائح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تباعدية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، أما الجزء الآخر فيتحرك أفقيا في اتجاهات جانبية أسفل الغلاف الصخري ،فيبرد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ينزل إلى أسفل الرداء  ليسخن مرة أخرى ، فخلايا تيارات الحمل النازلة هذه تؤدي إلى تقارب الصفيحتين 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ينجم عن ذلك تشكل حفرة </a:t>
            </a:r>
            <a:r>
              <a:rPr lang="fr-FR" sz="1200" dirty="0">
                <a:latin typeface="Tahoma" pitchFamily="34" charset="0"/>
                <a:cs typeface="Tahoma" pitchFamily="34" charset="0"/>
              </a:rPr>
              <a:t>Fosse</a:t>
            </a:r>
            <a:r>
              <a:rPr lang="fr-F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(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16 -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algn="r" rtl="1">
              <a:lnSpc>
                <a:spcPct val="200000"/>
              </a:lnSpc>
            </a:pPr>
            <a:endParaRPr lang="fr-FR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869398"/>
            <a:ext cx="2857488" cy="232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314" y="2583910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cs typeface="Tahoma" pitchFamily="34" charset="0"/>
              </a:rPr>
              <a:t>الرداء 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1285852" y="2655348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cs typeface="Tahoma" pitchFamily="34" charset="0"/>
              </a:rPr>
              <a:t>النواة 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 rot="18494388">
            <a:off x="697694" y="1455791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cs typeface="Tahoma" pitchFamily="34" charset="0"/>
              </a:rPr>
              <a:t>خلية الحمل 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 rot="3123490">
            <a:off x="1553199" y="1456920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cs typeface="Tahoma" pitchFamily="34" charset="0"/>
              </a:rPr>
              <a:t>خلية الحمل 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1285852" y="369332"/>
            <a:ext cx="732893" cy="30777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ar-DZ" sz="1400" dirty="0">
                <a:latin typeface="Tahoma" pitchFamily="34" charset="0"/>
                <a:cs typeface="Tahoma" pitchFamily="34" charset="0"/>
              </a:rPr>
              <a:t>الصفائح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1428732" y="655083"/>
            <a:ext cx="357187" cy="214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H="1">
            <a:off x="1678761" y="762241"/>
            <a:ext cx="285752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14314" y="3226852"/>
            <a:ext cx="2857488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1607323" y="1762373"/>
            <a:ext cx="2929752" cy="79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14314" y="297894"/>
            <a:ext cx="2857488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 flipH="1" flipV="1">
            <a:off x="-1250165" y="1762373"/>
            <a:ext cx="2928958" cy="15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57554" y="357166"/>
            <a:ext cx="5500694" cy="79028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تتحرك الصفائح التكتونية بصورة دائمة بسرعات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باتجاهات مختلفة – فما هي القوة المحركة لها ؟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1000100" y="3714752"/>
            <a:ext cx="1212191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16 -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6710" y="357166"/>
            <a:ext cx="9332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الخلاصة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14282" y="857232"/>
            <a:ext cx="8672492" cy="5262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تتشكل الظهرة من عدة قطع متتالية تحدها فوالق موازية لمحور الظهرة تعمل على توسعها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أخرى عمودية على محور الظهرة تعمل على تغيير مسار الظهرة 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تيارات الحمل الحراري الناتجة عن التغيرات في درجة الحرارة بين السطح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الرداء ، فالرداء هو المسئول عن حركة الصفائح التكتونية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ينتج عن حركة تيارات الحمل الحراري النازلة في خليتين متجاورتين سحب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جر الطبقة التي تعلوها</a:t>
            </a:r>
          </a:p>
          <a:p>
            <a:pPr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( الصفيحة المحيطية ) إلى الأسفل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لتغوص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في الأستينوسفير على مستوى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منطقة الغوص  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 حدوث حركة تقارب الصفائح )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ينتج عن حركة تيارات الحمل الحراري الصاعدة من الرداء العميق في خليتين متجاورتين دفع مواد الرداء إلى السطح على 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مستوى الظهرات 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 حدوث حركة تقارب الصفائح )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ينتج عن حركة الصفائح التكتونية : الزلازل ، البراكين ، الطيات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التصدعات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endParaRPr lang="ar-DZ" sz="1400" dirty="0">
              <a:latin typeface="Tahoma" pitchFamily="34" charset="0"/>
              <a:cs typeface="Tahoma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                                             </a:t>
            </a:r>
            <a:r>
              <a:rPr lang="ar-DZ" sz="1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تباعديا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مشكلة الظهرات المحيطية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تتحرك الصفائح التكتونية             </a:t>
            </a:r>
            <a:r>
              <a:rPr lang="ar-DZ" sz="1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تقاربيا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مشكلة مناطق الغوص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التصادم</a:t>
            </a:r>
          </a:p>
          <a:p>
            <a:pPr algn="r" rtl="1">
              <a:lnSpc>
                <a:spcPct val="150000"/>
              </a:lnSpc>
            </a:pP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                      </a:t>
            </a:r>
            <a:r>
              <a:rPr lang="ar-DZ" sz="1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إزاحيا</a:t>
            </a:r>
            <a:r>
              <a:rPr lang="ar-DZ" sz="1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r" rtl="1">
              <a:lnSpc>
                <a:spcPct val="150000"/>
              </a:lnSpc>
              <a:buFontTx/>
              <a:buChar char="-"/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تمتد الظهرات عبر المحيطات على شكل سلسلة جبلية بركانية يتوسطها خندق عميق يعرف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بالريفت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الذي يتميز بنشاط زلزالي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بركاني </a:t>
            </a:r>
            <a:endParaRPr lang="fr-FR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rot="10800000">
            <a:off x="6430182" y="457121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6501620" y="4928404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>
            <a:off x="6430182" y="492840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10800000">
            <a:off x="6430182" y="528559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428596" y="5286388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214290"/>
            <a:ext cx="6715172" cy="353943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اعتمادا على النص :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كيف تدعى التضاريس الموجودة في أعماق المحيطات ؟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اذكر أنواع الظهرات الموجدة في أعماق المحيطات ؟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بماذا تتميز الظهرة ؟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 هو دور الظهرات على تضاريس المحيطات ؟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 هو مصدر البازلت الموجود على مستوى الظهرة ؟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 هو الفرق بين القشرة المحيطية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الرداء العميق ( الرداء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الماغماتي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) ؟</a:t>
            </a:r>
            <a:endParaRPr lang="fr-FR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12" y="214290"/>
            <a:ext cx="22894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صفائح القشرة الأرضية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429124" y="571480"/>
            <a:ext cx="4500594" cy="45704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SA" sz="1600" dirty="0" err="1">
                <a:ln w="50800"/>
                <a:latin typeface="Tahoma" pitchFamily="34" charset="0"/>
                <a:cs typeface="Tahoma" pitchFamily="34" charset="0"/>
              </a:rPr>
              <a:t>تنص</a:t>
            </a:r>
            <a:r>
              <a:rPr lang="ar-SA" sz="1600" dirty="0">
                <a:ln w="50800"/>
                <a:latin typeface="Tahoma" pitchFamily="34" charset="0"/>
                <a:cs typeface="Tahoma" pitchFamily="34" charset="0"/>
              </a:rPr>
              <a:t> نظرية الصفائح الأرضية على أن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الغلاف الصخري الصلب مقسم إلى 12 قطعة رئيسية (أي صفيحة) صلبة تختلف فيما بينها من حيث المساحة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 الشكل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طبيعتها التي يمكن أن تكون  محيطية </a:t>
            </a:r>
            <a:r>
              <a:rPr lang="ar-SA" sz="1600" dirty="0">
                <a:latin typeface="Tahoma" pitchFamily="34" charset="0"/>
                <a:cs typeface="Tahoma" pitchFamily="34" charset="0"/>
              </a:rPr>
              <a:t>كصفيحة المحيط الهادي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أو مشتركة قارية-محيطية </a:t>
            </a:r>
            <a:r>
              <a:rPr lang="ar-SA" sz="1600" dirty="0">
                <a:latin typeface="Tahoma" pitchFamily="34" charset="0"/>
                <a:cs typeface="Tahoma" pitchFamily="34" charset="0"/>
              </a:rPr>
              <a:t>كصفيحة إفريقيا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. 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تتكون الصفائح من مادة صخرية صلبة تدعى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ب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الليتوسفير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،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تطفو على طبقة مائعة (لزجة) تدعى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الأستينوسفير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تشكل صفائح القشرة الأرضية مناطق مستقرة أما الحدود الفاصلة بينها هي مناطق غير مستقرة ( أي مناطق زلزالية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بركانية ) 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4291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85918" y="5357826"/>
            <a:ext cx="7000924" cy="1200329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اعتمادا على النص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الوثيقة – 2 - :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كم هو عدد صفائح (ألواح) القشرة الأرضية ؟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ماذا تستنتج من خلال مقارنك بين الصفائح من حيث الحجم ، الشكل ؟</a:t>
            </a:r>
            <a:endParaRPr lang="fr-FR" sz="1600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5214950"/>
            <a:ext cx="111440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2 -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6182" y="1071546"/>
            <a:ext cx="4786346" cy="30469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يتكون الغلاف الصخري من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القشرة الأرضية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(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المحيطية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تقع أسفل المحيطات 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القارية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تقع أسفل القارات) </a:t>
            </a:r>
          </a:p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و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الجزء العلوي من الرداء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(البرنس) ، سمكه 150 كلم يدعى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بالليتوسفير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،يطفو على طبقة مائعة (لزجة) تدعى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بالأستينوسفير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، يصل سمكها إلى 700 كلم.</a:t>
            </a:r>
          </a:p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857224" y="6357958"/>
            <a:ext cx="1159292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3  - </a:t>
            </a:r>
            <a:endParaRPr lang="fr-FR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7929586" y="500042"/>
            <a:ext cx="84029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النتيجة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928958" cy="492922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docu - internet (2)\coeur-dahlia-rouge-618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4714908" cy="307181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2000240"/>
            <a:ext cx="8072494" cy="1754326"/>
          </a:xfrm>
          <a:prstGeom prst="rect">
            <a:avLst/>
          </a:prstGeom>
          <a:solidFill>
            <a:srgbClr val="99FF33"/>
          </a:solidFill>
          <a:ln>
            <a:solidFill>
              <a:srgbClr val="010D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شكرا على حسن متابعتكم</a:t>
            </a:r>
            <a:endParaRPr lang="fr-FR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214290"/>
            <a:ext cx="4714908" cy="17145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prstTxWarp prst="textPlain">
              <a:avLst>
                <a:gd name="adj" fmla="val 48675"/>
              </a:avLst>
            </a:prstTxWarp>
            <a:spAutoFit/>
          </a:bodyPr>
          <a:lstStyle/>
          <a:p>
            <a:pPr algn="ctr"/>
            <a:r>
              <a:rPr lang="ar-DZ" sz="5400" b="1" dirty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انتهى</a:t>
            </a:r>
            <a:endParaRPr lang="fr-FR" sz="54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itre 1"/>
          <p:cNvSpPr>
            <a:spLocks noGrp="1"/>
          </p:cNvSpPr>
          <p:nvPr/>
        </p:nvSpPr>
        <p:spPr>
          <a:xfrm>
            <a:off x="642910" y="4929198"/>
            <a:ext cx="1857388" cy="357166"/>
          </a:xfrm>
          <a:prstGeom prst="rect">
            <a:avLst/>
          </a:prstGeom>
          <a:solidFill>
            <a:srgbClr val="CCFF99"/>
          </a:solid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latin typeface="Tahoma" pitchFamily="34" charset="0"/>
                <a:cs typeface="Tahoma" pitchFamily="34" charset="0"/>
              </a:rPr>
              <a:t> Ahmed Khomidja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884" y="571480"/>
            <a:ext cx="283763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حركة صفائح القشرة الأرضية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143504" y="1285860"/>
            <a:ext cx="3643306" cy="296600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يمكن للصفائح أن تتحرك ، فعلى مستوى الظهرات يحدث لها تمدد ( أي توسع ) مما يؤدي إلى تباعد القارات  </a:t>
            </a:r>
          </a:p>
          <a:p>
            <a:pPr algn="r" rtl="1">
              <a:lnSpc>
                <a:spcPct val="20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أو يحدث لها تقارب على مستوى الخنادق المحيطية مما يؤدي إلى تناقصها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تقلصها مشكلة مناطق تصادم 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863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4714884"/>
            <a:ext cx="111440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4 - </a:t>
            </a:r>
            <a:endParaRPr lang="fr-FR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2428860" y="4929198"/>
            <a:ext cx="6500826" cy="143725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اعتمادا على النص </a:t>
            </a:r>
            <a:r>
              <a:rPr lang="ar-DZ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الوثيقة – 4 - :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اذكر أنواع الحركات التي يمكن ملاحظتها على مستوى الصفائح التكتونية ؟</a:t>
            </a:r>
          </a:p>
          <a:p>
            <a:pPr marL="342900" indent="-342900" algn="r" rtl="1">
              <a:lnSpc>
                <a:spcPct val="200000"/>
              </a:lnSpc>
              <a:buFont typeface="+mj-lt"/>
              <a:buAutoNum type="arabicParenR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 هو العامل المتسبب في حركة الصفائح التكتونية ؟</a:t>
            </a:r>
            <a:endParaRPr lang="ar-DZ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429684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تتحرك الصفائح التكتونية بصورة دائمة بسرعات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باتجاهات مختلفة على طبقة لدنة (لزجة) تدعى الأستينوسفير، </a:t>
            </a:r>
            <a:r>
              <a:rPr lang="ar-DZ" sz="16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الحدود الفاصلة بينها تسمى بحدود الصفائح .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تصنف حدود الصفائح اعتمادا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على القوى المؤثرة على حركة الصفائح الأرضية إلى :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حركات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متباعدة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 ناتجة عن قوى الشد  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حركات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متقاربة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ناتجة عن قوى الضغط </a:t>
            </a:r>
          </a:p>
          <a:p>
            <a:pPr algn="r" rtl="1">
              <a:lnSpc>
                <a:spcPct val="150000"/>
              </a:lnSpc>
            </a:pPr>
            <a:r>
              <a:rPr lang="ar-DZ" sz="1600" dirty="0">
                <a:latin typeface="Tahoma" pitchFamily="34" charset="0"/>
                <a:cs typeface="Tahoma" pitchFamily="34" charset="0"/>
              </a:rPr>
              <a:t>حركات </a:t>
            </a:r>
            <a:r>
              <a:rPr lang="ar-DZ" sz="16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انزلاقية 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ناتجة عن قوى الاحتكاك أو القص  </a:t>
            </a:r>
            <a:endParaRPr lang="fr-FR" sz="16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5062" y="3429000"/>
            <a:ext cx="369850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86050" y="285728"/>
            <a:ext cx="537999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ما هي أنواع حركات الصفائح حسب القوة المسببة لها ؟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00562" y="6286520"/>
            <a:ext cx="106952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5- </a:t>
            </a:r>
            <a:endParaRPr lang="fr-FR" sz="1200" b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86446" y="214290"/>
            <a:ext cx="24753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dirty="0">
                <a:latin typeface="Tahoma" pitchFamily="34" charset="0"/>
                <a:cs typeface="Tahoma" pitchFamily="34" charset="0"/>
              </a:rPr>
              <a:t>مناطق التمدد </a:t>
            </a:r>
            <a:r>
              <a:rPr lang="ar-DZ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dirty="0">
                <a:latin typeface="Tahoma" pitchFamily="34" charset="0"/>
                <a:cs typeface="Tahoma" pitchFamily="34" charset="0"/>
              </a:rPr>
              <a:t> الانضغاط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71934" y="571480"/>
            <a:ext cx="4786346" cy="403187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توجد سلاسل جبلية في أعماق المحيطات ( الهادي </a:t>
            </a:r>
            <a:r>
              <a:rPr lang="ar-DZ" sz="1400" dirty="0" err="1"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 الأطلسي ) تدعى بالظهرات ، يمكن أن تظهر بعض قممها العالية فوق سطح الماء مشكلة جزرا مثل إيسلندا</a:t>
            </a:r>
          </a:p>
          <a:p>
            <a:pPr algn="r" rtl="1">
              <a:lnSpc>
                <a:spcPct val="200000"/>
              </a:lnSpc>
            </a:pPr>
            <a:r>
              <a:rPr lang="ar-DZ" sz="1400" dirty="0">
                <a:latin typeface="Tahoma" pitchFamily="34" charset="0"/>
                <a:cs typeface="Tahoma" pitchFamily="34" charset="0"/>
              </a:rPr>
              <a:t>يمتد على طول قمة الظهرة خندق ( ريفت</a:t>
            </a:r>
            <a:r>
              <a:rPr lang="ar-DZ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) تتدفق منه الحمم البازلتية المساهمة في التوسع التدريجي لقاع المحيطات( أي تكوين مساحات جيولوجية جديدة على جانبي الظهرة ( </a:t>
            </a:r>
            <a:r>
              <a:rPr lang="ar-DZ" sz="14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مناطق تمدد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) إلا أن هذا يقابله اختفاء المساحات الجيولوجية القديمة التي تحدث في </a:t>
            </a:r>
            <a:r>
              <a:rPr lang="ar-DZ" sz="14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مناطق الانضغاط  ، </a:t>
            </a:r>
            <a:r>
              <a:rPr lang="ar-DZ" sz="1400" dirty="0">
                <a:latin typeface="Tahoma" pitchFamily="34" charset="0"/>
                <a:cs typeface="Tahoma" pitchFamily="34" charset="0"/>
              </a:rPr>
              <a:t>لان أبعاد الكرة الأرضية ثابتة ، فنشاط الظهرات يسبب زحزحة القارات 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1285852" y="5500702"/>
            <a:ext cx="111440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ar-DZ" sz="1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الوثيقة – 6 - </a:t>
            </a:r>
            <a:endParaRPr lang="fr-FR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071934" y="4786322"/>
            <a:ext cx="4786346" cy="1754326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اعتمادا على النص </a:t>
            </a:r>
            <a:r>
              <a:rPr lang="ar-DZ" sz="16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6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الوثيقة – 6- :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اذكر نمط حركة الصفائح على مستوى الظهرات </a:t>
            </a:r>
            <a:r>
              <a:rPr lang="ar-DZ" sz="1400" dirty="0" err="1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و</a:t>
            </a: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القوى المؤثرة عليها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ما نوع القوى التي تقابل القوى السابقة الذكر ؟</a:t>
            </a:r>
          </a:p>
          <a:p>
            <a:pPr marL="342900" indent="-342900" algn="r" rtl="1">
              <a:lnSpc>
                <a:spcPct val="150000"/>
              </a:lnSpc>
              <a:buFont typeface="+mj-lt"/>
              <a:buAutoNum type="arabicParenR"/>
            </a:pPr>
            <a:r>
              <a:rPr lang="ar-DZ" sz="1400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فم يتمثل نشاط الظهرات ؟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952875" cy="345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1704</Words>
  <PresentationFormat>Affichage à l'écran (4:3)</PresentationFormat>
  <Paragraphs>189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الظهرات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Ahmed khomidja</cp:lastModifiedBy>
  <cp:revision>1001</cp:revision>
  <dcterms:modified xsi:type="dcterms:W3CDTF">2016-01-15T07:46:04Z</dcterms:modified>
</cp:coreProperties>
</file>