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88" r:id="rId3"/>
    <p:sldId id="289" r:id="rId4"/>
    <p:sldId id="290" r:id="rId5"/>
    <p:sldId id="292" r:id="rId6"/>
    <p:sldId id="295" r:id="rId7"/>
    <p:sldId id="296" r:id="rId8"/>
    <p:sldId id="294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36" r:id="rId34"/>
  </p:sldIdLst>
  <p:sldSz cx="9144000" cy="6858000" type="screen4x3"/>
  <p:notesSz cx="6858000" cy="97377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UiyVD19AVkUOzJOntB51aA" hashData="Nnzgw3/wz4r8in1Gj/6UpQeI4aA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FF00"/>
    <a:srgbClr val="006600"/>
    <a:srgbClr val="800080"/>
    <a:srgbClr val="33CC33"/>
    <a:srgbClr val="FF0000"/>
    <a:srgbClr val="66FF66"/>
    <a:srgbClr val="CC0000"/>
    <a:srgbClr val="0000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9795" autoAdjust="0"/>
  </p:normalViewPr>
  <p:slideViewPr>
    <p:cSldViewPr snapToGrid="0" snapToObjects="1">
      <p:cViewPr varScale="1">
        <p:scale>
          <a:sx n="83" d="100"/>
          <a:sy n="83" d="100"/>
        </p:scale>
        <p:origin x="-450" y="-90"/>
      </p:cViewPr>
      <p:guideLst>
        <p:guide orient="horz" pos="2245"/>
        <p:guide pos="2625"/>
      </p:guideLst>
    </p:cSldViewPr>
  </p:slideViewPr>
  <p:outlineViewPr>
    <p:cViewPr>
      <p:scale>
        <a:sx n="33" d="100"/>
        <a:sy n="33" d="100"/>
      </p:scale>
      <p:origin x="0" y="18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288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487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487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7504748D-0EEA-4F90-8F5D-F9CDCF6E9A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AF4CD-C6FD-4EA3-BF6C-8DA420C787EC}" type="datetimeFigureOut">
              <a:rPr lang="fr-FR" smtClean="0"/>
              <a:pPr/>
              <a:t>07/12/2016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30250"/>
            <a:ext cx="4867275" cy="3651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625975"/>
            <a:ext cx="5486400" cy="438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487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2487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DBBB2-2534-4B0B-9715-78FB79E1EA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29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30</a:t>
            </a:fld>
            <a:endParaRPr lang="fr-F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31</a:t>
            </a:fld>
            <a:endParaRPr lang="fr-F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32</a:t>
            </a:fld>
            <a:endParaRPr lang="fr-F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33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BBB2-2534-4B0B-9715-78FB79E1EA13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3C8FB-EC87-4E48-A427-D86C1AF01A9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5A92A-5DC9-4674-992A-DCEC443DFE4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9F0B7-2718-4992-80E0-CAF3E3EAC8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C1E6A-0D85-430A-806F-3F48C5F54BF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F93F7-5895-4E5D-B242-CACACF73F3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5D72F-1019-42BD-8BBE-D6E24A1F3A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D0AD9-6218-467E-94EF-8C5BBD1A89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3389C-5401-42D9-AC18-75241F2E9F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6B9C6-7CA6-4A78-A120-9EE318E722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319AD-BA5B-4E38-B9EE-9114D1BE6F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3777C-764B-4D5C-BA22-9638CC0E6C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57C264C3-A918-4CAD-9CDB-40F789EC0F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audio" Target="../media/audio11.wav"/><Relationship Id="rId3" Type="http://schemas.openxmlformats.org/officeDocument/2006/relationships/audio" Target="../media/audio3.wav"/><Relationship Id="rId7" Type="http://schemas.openxmlformats.org/officeDocument/2006/relationships/audio" Target="../media/audio10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8.wav"/><Relationship Id="rId4" Type="http://schemas.openxmlformats.org/officeDocument/2006/relationships/audio" Target="../media/audio9.wav"/><Relationship Id="rId9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audio" Target="../media/audio9.wav"/><Relationship Id="rId7" Type="http://schemas.openxmlformats.org/officeDocument/2006/relationships/audio" Target="../media/audio7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0.wav"/><Relationship Id="rId5" Type="http://schemas.openxmlformats.org/officeDocument/2006/relationships/audio" Target="../media/audio5.wav"/><Relationship Id="rId4" Type="http://schemas.openxmlformats.org/officeDocument/2006/relationships/audio" Target="../media/audio8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audio" Target="../media/audio5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audio" Target="../media/audio4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1.wav"/><Relationship Id="rId4" Type="http://schemas.openxmlformats.org/officeDocument/2006/relationships/audio" Target="../media/audio5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11.wav"/><Relationship Id="rId4" Type="http://schemas.openxmlformats.org/officeDocument/2006/relationships/audio" Target="../media/audio5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audio" Target="../media/audio5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audio" Target="../media/audio5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9.wav"/><Relationship Id="rId4" Type="http://schemas.openxmlformats.org/officeDocument/2006/relationships/audio" Target="../media/audio5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9.wav"/><Relationship Id="rId4" Type="http://schemas.openxmlformats.org/officeDocument/2006/relationships/audio" Target="../media/audio5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9.wav"/><Relationship Id="rId4" Type="http://schemas.openxmlformats.org/officeDocument/2006/relationships/audio" Target="../media/audio5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9.wav"/><Relationship Id="rId4" Type="http://schemas.openxmlformats.org/officeDocument/2006/relationships/audio" Target="../media/audio5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9.wav"/><Relationship Id="rId4" Type="http://schemas.openxmlformats.org/officeDocument/2006/relationships/audio" Target="../media/audio5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9.wav"/><Relationship Id="rId4" Type="http://schemas.openxmlformats.org/officeDocument/2006/relationships/audio" Target="../media/audio5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9.wav"/><Relationship Id="rId4" Type="http://schemas.openxmlformats.org/officeDocument/2006/relationships/audio" Target="../media/audio5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9.wav"/><Relationship Id="rId4" Type="http://schemas.openxmlformats.org/officeDocument/2006/relationships/audio" Target="../media/audio5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9.wav"/><Relationship Id="rId4" Type="http://schemas.openxmlformats.org/officeDocument/2006/relationships/audio" Target="../media/audio5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audio" Target="../media/audio4.wav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audio" Target="../media/audio3.wav"/><Relationship Id="rId7" Type="http://schemas.openxmlformats.org/officeDocument/2006/relationships/audio" Target="../media/audio8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audio" Target="../media/audio7.wav"/><Relationship Id="rId4" Type="http://schemas.openxmlformats.org/officeDocument/2006/relationships/audio" Target="../media/audio5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258888" y="1484313"/>
            <a:ext cx="7200900" cy="2627312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34293"/>
              </a:avLst>
            </a:prstTxWarp>
          </a:bodyPr>
          <a:lstStyle/>
          <a:p>
            <a:pPr algn="ctr" rtl="1"/>
            <a:r>
              <a:rPr lang="ar-DZ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الحساب الحرفي</a:t>
            </a:r>
            <a:endParaRPr lang="fr-FR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227763" y="6021388"/>
            <a:ext cx="2738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DZ" dirty="0" smtClean="0"/>
              <a:t>إعداد الأستاذ: </a:t>
            </a:r>
            <a:r>
              <a:rPr lang="ar-DZ" i="1" dirty="0" smtClean="0"/>
              <a:t>إبراهيم</a:t>
            </a:r>
            <a:r>
              <a:rPr lang="ar-DZ" dirty="0" smtClean="0"/>
              <a:t> وينتن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9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 dirty="0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3078806" y="354013"/>
            <a:ext cx="549701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800" dirty="0" smtClean="0">
                <a:solidFill>
                  <a:srgbClr val="000099"/>
                </a:solidFill>
              </a:rPr>
              <a:t>لنشر </a:t>
            </a:r>
            <a:r>
              <a:rPr lang="ar-DZ" sz="2800" dirty="0" err="1" smtClean="0">
                <a:solidFill>
                  <a:srgbClr val="000099"/>
                </a:solidFill>
              </a:rPr>
              <a:t>جـداء</a:t>
            </a:r>
            <a:r>
              <a:rPr lang="ar-DZ" sz="2800" dirty="0" smtClean="0">
                <a:solidFill>
                  <a:srgbClr val="000099"/>
                </a:solidFill>
              </a:rPr>
              <a:t> مجموعين نستعمل </a:t>
            </a:r>
            <a:r>
              <a:rPr lang="ar-DZ" sz="2800" dirty="0" smtClean="0">
                <a:solidFill>
                  <a:srgbClr val="FF0000"/>
                </a:solidFill>
              </a:rPr>
              <a:t>خاصة التوزيع</a:t>
            </a:r>
            <a:r>
              <a:rPr lang="fr-FR" sz="2800" dirty="0" smtClean="0">
                <a:solidFill>
                  <a:srgbClr val="000099"/>
                </a:solidFill>
              </a:rPr>
              <a:t> </a:t>
            </a:r>
            <a:endParaRPr lang="fr-FR" sz="2800" dirty="0">
              <a:solidFill>
                <a:srgbClr val="000099"/>
              </a:solidFill>
            </a:endParaRP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746125" y="1954213"/>
            <a:ext cx="7021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dirty="0">
                <a:solidFill>
                  <a:srgbClr val="000099"/>
                </a:solidFill>
              </a:rPr>
              <a:t>( a + b ) ( c + d ) = </a:t>
            </a:r>
            <a:r>
              <a:rPr lang="fr-FR" sz="2800" dirty="0" err="1">
                <a:solidFill>
                  <a:srgbClr val="006600"/>
                </a:solidFill>
              </a:rPr>
              <a:t>ac</a:t>
            </a:r>
            <a:r>
              <a:rPr lang="fr-FR" sz="2800" dirty="0">
                <a:solidFill>
                  <a:srgbClr val="000099"/>
                </a:solidFill>
              </a:rPr>
              <a:t> + </a:t>
            </a:r>
            <a:r>
              <a:rPr lang="fr-FR" sz="2800" dirty="0">
                <a:solidFill>
                  <a:srgbClr val="FFFF00"/>
                </a:solidFill>
              </a:rPr>
              <a:t>ad</a:t>
            </a:r>
            <a:r>
              <a:rPr lang="fr-FR" sz="2800" dirty="0">
                <a:solidFill>
                  <a:srgbClr val="000099"/>
                </a:solidFill>
              </a:rPr>
              <a:t> + </a:t>
            </a:r>
            <a:r>
              <a:rPr lang="fr-FR" sz="2800" dirty="0" err="1">
                <a:solidFill>
                  <a:srgbClr val="CC0099"/>
                </a:solidFill>
              </a:rPr>
              <a:t>bc</a:t>
            </a:r>
            <a:r>
              <a:rPr lang="fr-FR" sz="2800" dirty="0">
                <a:solidFill>
                  <a:srgbClr val="000099"/>
                </a:solidFill>
              </a:rPr>
              <a:t> +</a:t>
            </a:r>
            <a:r>
              <a:rPr lang="fr-FR" sz="2800" dirty="0">
                <a:solidFill>
                  <a:srgbClr val="00B0F0"/>
                </a:solidFill>
              </a:rPr>
              <a:t>bd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084263" y="1493838"/>
            <a:ext cx="1754187" cy="539750"/>
            <a:chOff x="669" y="1168"/>
            <a:chExt cx="1105" cy="340"/>
          </a:xfrm>
        </p:grpSpPr>
        <p:sp>
          <p:nvSpPr>
            <p:cNvPr id="43044" name="AutoShape 21"/>
            <p:cNvSpPr>
              <a:spLocks noChangeArrowheads="1"/>
            </p:cNvSpPr>
            <p:nvPr/>
          </p:nvSpPr>
          <p:spPr bwMode="auto">
            <a:xfrm>
              <a:off x="669" y="1307"/>
              <a:ext cx="1105" cy="201"/>
            </a:xfrm>
            <a:prstGeom prst="curvedDownArrow">
              <a:avLst>
                <a:gd name="adj1" fmla="val 50139"/>
                <a:gd name="adj2" fmla="val 219900"/>
                <a:gd name="adj3" fmla="val 26056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3045" name="Text Box 22"/>
            <p:cNvSpPr txBox="1">
              <a:spLocks noChangeArrowheads="1"/>
            </p:cNvSpPr>
            <p:nvPr/>
          </p:nvSpPr>
          <p:spPr bwMode="auto">
            <a:xfrm>
              <a:off x="1066" y="1168"/>
              <a:ext cx="3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/>
                <a:t>x</a:t>
              </a:r>
              <a:endParaRPr lang="fr-FR" b="0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1062038" y="1493838"/>
            <a:ext cx="2448633" cy="539750"/>
            <a:chOff x="669" y="1168"/>
            <a:chExt cx="1002" cy="340"/>
          </a:xfrm>
        </p:grpSpPr>
        <p:sp>
          <p:nvSpPr>
            <p:cNvPr id="43042" name="AutoShape 24"/>
            <p:cNvSpPr>
              <a:spLocks noChangeArrowheads="1"/>
            </p:cNvSpPr>
            <p:nvPr/>
          </p:nvSpPr>
          <p:spPr bwMode="auto">
            <a:xfrm>
              <a:off x="669" y="1307"/>
              <a:ext cx="1002" cy="201"/>
            </a:xfrm>
            <a:prstGeom prst="curvedDownArrow">
              <a:avLst>
                <a:gd name="adj1" fmla="val 50139"/>
                <a:gd name="adj2" fmla="val 219900"/>
                <a:gd name="adj3" fmla="val 26056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3043" name="Text Box 25"/>
            <p:cNvSpPr txBox="1">
              <a:spLocks noChangeArrowheads="1"/>
            </p:cNvSpPr>
            <p:nvPr/>
          </p:nvSpPr>
          <p:spPr bwMode="auto">
            <a:xfrm>
              <a:off x="1066" y="1168"/>
              <a:ext cx="3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/>
                <a:t>x</a:t>
              </a:r>
              <a:endParaRPr lang="fr-FR" b="0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 flipV="1">
            <a:off x="1646238" y="2349500"/>
            <a:ext cx="1754187" cy="539750"/>
            <a:chOff x="669" y="1168"/>
            <a:chExt cx="1105" cy="340"/>
          </a:xfrm>
        </p:grpSpPr>
        <p:sp>
          <p:nvSpPr>
            <p:cNvPr id="43040" name="AutoShape 27"/>
            <p:cNvSpPr>
              <a:spLocks noChangeArrowheads="1"/>
            </p:cNvSpPr>
            <p:nvPr/>
          </p:nvSpPr>
          <p:spPr bwMode="auto">
            <a:xfrm>
              <a:off x="669" y="1307"/>
              <a:ext cx="1105" cy="201"/>
            </a:xfrm>
            <a:prstGeom prst="curvedDownArrow">
              <a:avLst>
                <a:gd name="adj1" fmla="val 50139"/>
                <a:gd name="adj2" fmla="val 219900"/>
                <a:gd name="adj3" fmla="val 26056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3041" name="Text Box 28"/>
            <p:cNvSpPr txBox="1">
              <a:spLocks noChangeArrowheads="1"/>
            </p:cNvSpPr>
            <p:nvPr/>
          </p:nvSpPr>
          <p:spPr bwMode="auto">
            <a:xfrm>
              <a:off x="1066" y="1168"/>
              <a:ext cx="3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/>
                <a:t>x</a:t>
              </a:r>
              <a:endParaRPr lang="fr-FR" b="0"/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 flipV="1">
            <a:off x="1692275" y="2349500"/>
            <a:ext cx="1035050" cy="539750"/>
            <a:chOff x="669" y="1168"/>
            <a:chExt cx="1105" cy="340"/>
          </a:xfrm>
        </p:grpSpPr>
        <p:sp>
          <p:nvSpPr>
            <p:cNvPr id="43038" name="AutoShape 30"/>
            <p:cNvSpPr>
              <a:spLocks noChangeArrowheads="1"/>
            </p:cNvSpPr>
            <p:nvPr/>
          </p:nvSpPr>
          <p:spPr bwMode="auto">
            <a:xfrm>
              <a:off x="669" y="1307"/>
              <a:ext cx="1105" cy="201"/>
            </a:xfrm>
            <a:prstGeom prst="curvedDownArrow">
              <a:avLst>
                <a:gd name="adj1" fmla="val 50139"/>
                <a:gd name="adj2" fmla="val 219900"/>
                <a:gd name="adj3" fmla="val 26056"/>
              </a:avLst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3039" name="Text Box 31"/>
            <p:cNvSpPr txBox="1">
              <a:spLocks noChangeArrowheads="1"/>
            </p:cNvSpPr>
            <p:nvPr/>
          </p:nvSpPr>
          <p:spPr bwMode="auto">
            <a:xfrm>
              <a:off x="1066" y="1168"/>
              <a:ext cx="3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/>
                <a:t>x</a:t>
              </a:r>
              <a:endParaRPr lang="fr-FR" b="0"/>
            </a:p>
          </p:txBody>
        </p:sp>
      </p:grpSp>
      <p:sp>
        <p:nvSpPr>
          <p:cNvPr id="50208" name="AutoShape 32"/>
          <p:cNvSpPr>
            <a:spLocks noChangeArrowheads="1"/>
          </p:cNvSpPr>
          <p:nvPr/>
        </p:nvSpPr>
        <p:spPr bwMode="auto">
          <a:xfrm>
            <a:off x="3941763" y="1628775"/>
            <a:ext cx="225425" cy="404813"/>
          </a:xfrm>
          <a:prstGeom prst="downArrow">
            <a:avLst>
              <a:gd name="adj1" fmla="val 50000"/>
              <a:gd name="adj2" fmla="val 44894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0209" name="AutoShape 33"/>
          <p:cNvSpPr>
            <a:spLocks noChangeArrowheads="1"/>
          </p:cNvSpPr>
          <p:nvPr/>
        </p:nvSpPr>
        <p:spPr bwMode="auto">
          <a:xfrm>
            <a:off x="4729163" y="1628775"/>
            <a:ext cx="225425" cy="404813"/>
          </a:xfrm>
          <a:prstGeom prst="downArrow">
            <a:avLst>
              <a:gd name="adj1" fmla="val 50000"/>
              <a:gd name="adj2" fmla="val 4489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0210" name="AutoShape 34"/>
          <p:cNvSpPr>
            <a:spLocks noChangeArrowheads="1"/>
          </p:cNvSpPr>
          <p:nvPr/>
        </p:nvSpPr>
        <p:spPr bwMode="auto">
          <a:xfrm>
            <a:off x="5562600" y="1628775"/>
            <a:ext cx="225425" cy="404813"/>
          </a:xfrm>
          <a:prstGeom prst="downArrow">
            <a:avLst>
              <a:gd name="adj1" fmla="val 50000"/>
              <a:gd name="adj2" fmla="val 44894"/>
            </a:avLst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0211" name="AutoShape 35"/>
          <p:cNvSpPr>
            <a:spLocks noChangeArrowheads="1"/>
          </p:cNvSpPr>
          <p:nvPr/>
        </p:nvSpPr>
        <p:spPr bwMode="auto">
          <a:xfrm>
            <a:off x="6281738" y="1628775"/>
            <a:ext cx="225425" cy="404813"/>
          </a:xfrm>
          <a:prstGeom prst="downArrow">
            <a:avLst>
              <a:gd name="adj1" fmla="val 50000"/>
              <a:gd name="adj2" fmla="val 44894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0212" name="Text Box 36"/>
          <p:cNvSpPr txBox="1">
            <a:spLocks noChangeArrowheads="1"/>
          </p:cNvSpPr>
          <p:nvPr/>
        </p:nvSpPr>
        <p:spPr bwMode="auto">
          <a:xfrm>
            <a:off x="1140144" y="2974975"/>
            <a:ext cx="53670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DZ" sz="2000" dirty="0" smtClean="0"/>
              <a:t>حد</a:t>
            </a:r>
            <a:r>
              <a:rPr lang="fr-FR" sz="2000" dirty="0" smtClean="0"/>
              <a:t> 2</a:t>
            </a:r>
            <a:r>
              <a:rPr lang="ar-DZ" sz="2000" dirty="0" smtClean="0"/>
              <a:t>     </a:t>
            </a:r>
            <a:r>
              <a:rPr lang="fr-FR" sz="2000" dirty="0" smtClean="0"/>
              <a:t> </a:t>
            </a:r>
            <a:r>
              <a:rPr lang="fr-FR" sz="2000" dirty="0"/>
              <a:t>x </a:t>
            </a:r>
            <a:r>
              <a:rPr lang="ar-DZ" sz="2000" dirty="0" smtClean="0"/>
              <a:t>     </a:t>
            </a:r>
            <a:r>
              <a:rPr lang="fr-FR" sz="2000" dirty="0" smtClean="0"/>
              <a:t> </a:t>
            </a:r>
            <a:r>
              <a:rPr lang="ar-DZ" sz="2000" dirty="0" smtClean="0"/>
              <a:t>حد </a:t>
            </a:r>
            <a:r>
              <a:rPr lang="fr-FR" sz="2000" dirty="0" smtClean="0"/>
              <a:t> </a:t>
            </a:r>
            <a:r>
              <a:rPr lang="ar-DZ" sz="2000" dirty="0" smtClean="0"/>
              <a:t>        2</a:t>
            </a:r>
            <a:r>
              <a:rPr lang="fr-FR" sz="2000" dirty="0" smtClean="0"/>
              <a:t>=           </a:t>
            </a:r>
            <a:r>
              <a:rPr lang="ar-DZ" sz="2000" dirty="0" smtClean="0"/>
              <a:t>حد</a:t>
            </a:r>
            <a:r>
              <a:rPr lang="fr-FR" sz="2000" dirty="0" smtClean="0"/>
              <a:t> 2x2</a:t>
            </a:r>
            <a:endParaRPr lang="fr-FR" sz="2000" dirty="0"/>
          </a:p>
        </p:txBody>
      </p:sp>
      <p:sp>
        <p:nvSpPr>
          <p:cNvPr id="50213" name="AutoShape 37"/>
          <p:cNvSpPr>
            <a:spLocks noChangeArrowheads="1"/>
          </p:cNvSpPr>
          <p:nvPr/>
        </p:nvSpPr>
        <p:spPr bwMode="auto">
          <a:xfrm>
            <a:off x="1376363" y="2619375"/>
            <a:ext cx="134937" cy="360363"/>
          </a:xfrm>
          <a:prstGeom prst="upArrow">
            <a:avLst>
              <a:gd name="adj1" fmla="val 50000"/>
              <a:gd name="adj2" fmla="val 66765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0214" name="AutoShape 38"/>
          <p:cNvSpPr>
            <a:spLocks noChangeArrowheads="1"/>
          </p:cNvSpPr>
          <p:nvPr/>
        </p:nvSpPr>
        <p:spPr bwMode="auto">
          <a:xfrm>
            <a:off x="2816225" y="2619375"/>
            <a:ext cx="134938" cy="360363"/>
          </a:xfrm>
          <a:prstGeom prst="upArrow">
            <a:avLst>
              <a:gd name="adj1" fmla="val 50000"/>
              <a:gd name="adj2" fmla="val 66765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0215" name="AutoShape 39"/>
          <p:cNvSpPr>
            <a:spLocks noChangeArrowheads="1"/>
          </p:cNvSpPr>
          <p:nvPr/>
        </p:nvSpPr>
        <p:spPr bwMode="auto">
          <a:xfrm>
            <a:off x="4841875" y="2619375"/>
            <a:ext cx="134938" cy="360363"/>
          </a:xfrm>
          <a:prstGeom prst="upArrow">
            <a:avLst>
              <a:gd name="adj1" fmla="val 50000"/>
              <a:gd name="adj2" fmla="val 66765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1062038" y="4052888"/>
            <a:ext cx="3014662" cy="1851025"/>
            <a:chOff x="669" y="2553"/>
            <a:chExt cx="1899" cy="1166"/>
          </a:xfrm>
        </p:grpSpPr>
        <p:grpSp>
          <p:nvGrpSpPr>
            <p:cNvPr id="43026" name="Group 43"/>
            <p:cNvGrpSpPr>
              <a:grpSpLocks/>
            </p:cNvGrpSpPr>
            <p:nvPr/>
          </p:nvGrpSpPr>
          <p:grpSpPr bwMode="auto">
            <a:xfrm>
              <a:off x="867" y="2784"/>
              <a:ext cx="1701" cy="935"/>
              <a:chOff x="867" y="2784"/>
              <a:chExt cx="1701" cy="935"/>
            </a:xfrm>
          </p:grpSpPr>
          <p:sp>
            <p:nvSpPr>
              <p:cNvPr id="43035" name="Rectangle 40"/>
              <p:cNvSpPr>
                <a:spLocks noChangeArrowheads="1"/>
              </p:cNvSpPr>
              <p:nvPr/>
            </p:nvSpPr>
            <p:spPr bwMode="auto">
              <a:xfrm>
                <a:off x="867" y="2784"/>
                <a:ext cx="1701" cy="935"/>
              </a:xfrm>
              <a:prstGeom prst="rect">
                <a:avLst/>
              </a:prstGeom>
              <a:solidFill>
                <a:srgbClr val="33CC33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3036" name="Line 41"/>
              <p:cNvSpPr>
                <a:spLocks noChangeShapeType="1"/>
              </p:cNvSpPr>
              <p:nvPr/>
            </p:nvSpPr>
            <p:spPr bwMode="auto">
              <a:xfrm>
                <a:off x="1406" y="2784"/>
                <a:ext cx="0" cy="93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3037" name="Line 42"/>
              <p:cNvSpPr>
                <a:spLocks noChangeShapeType="1"/>
              </p:cNvSpPr>
              <p:nvPr/>
            </p:nvSpPr>
            <p:spPr bwMode="auto">
              <a:xfrm>
                <a:off x="867" y="3209"/>
                <a:ext cx="170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43027" name="Text Box 44"/>
            <p:cNvSpPr txBox="1">
              <a:spLocks noChangeArrowheads="1"/>
            </p:cNvSpPr>
            <p:nvPr/>
          </p:nvSpPr>
          <p:spPr bwMode="auto">
            <a:xfrm>
              <a:off x="1066" y="2553"/>
              <a:ext cx="1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rgbClr val="000099"/>
                  </a:solidFill>
                </a:rPr>
                <a:t>a</a:t>
              </a:r>
            </a:p>
          </p:txBody>
        </p:sp>
        <p:sp>
          <p:nvSpPr>
            <p:cNvPr id="43028" name="Text Box 45"/>
            <p:cNvSpPr txBox="1">
              <a:spLocks noChangeArrowheads="1"/>
            </p:cNvSpPr>
            <p:nvPr/>
          </p:nvSpPr>
          <p:spPr bwMode="auto">
            <a:xfrm>
              <a:off x="1831" y="2553"/>
              <a:ext cx="1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rgbClr val="000099"/>
                  </a:solidFill>
                </a:rPr>
                <a:t>b</a:t>
              </a:r>
            </a:p>
          </p:txBody>
        </p:sp>
        <p:sp>
          <p:nvSpPr>
            <p:cNvPr id="43029" name="Text Box 46"/>
            <p:cNvSpPr txBox="1">
              <a:spLocks noChangeArrowheads="1"/>
            </p:cNvSpPr>
            <p:nvPr/>
          </p:nvSpPr>
          <p:spPr bwMode="auto">
            <a:xfrm>
              <a:off x="697" y="2865"/>
              <a:ext cx="1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rgbClr val="000099"/>
                  </a:solidFill>
                </a:rPr>
                <a:t>c</a:t>
              </a:r>
            </a:p>
          </p:txBody>
        </p:sp>
        <p:sp>
          <p:nvSpPr>
            <p:cNvPr id="43030" name="Text Box 47"/>
            <p:cNvSpPr txBox="1">
              <a:spLocks noChangeArrowheads="1"/>
            </p:cNvSpPr>
            <p:nvPr/>
          </p:nvSpPr>
          <p:spPr bwMode="auto">
            <a:xfrm>
              <a:off x="669" y="3376"/>
              <a:ext cx="1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rgbClr val="000099"/>
                  </a:solidFill>
                </a:rPr>
                <a:t>d</a:t>
              </a:r>
            </a:p>
          </p:txBody>
        </p:sp>
        <p:sp>
          <p:nvSpPr>
            <p:cNvPr id="43031" name="Text Box 48"/>
            <p:cNvSpPr txBox="1">
              <a:spLocks noChangeArrowheads="1"/>
            </p:cNvSpPr>
            <p:nvPr/>
          </p:nvSpPr>
          <p:spPr bwMode="auto">
            <a:xfrm>
              <a:off x="1066" y="2865"/>
              <a:ext cx="3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rgbClr val="000099"/>
                  </a:solidFill>
                </a:rPr>
                <a:t>ac</a:t>
              </a:r>
            </a:p>
          </p:txBody>
        </p:sp>
        <p:sp>
          <p:nvSpPr>
            <p:cNvPr id="43032" name="Text Box 49"/>
            <p:cNvSpPr txBox="1">
              <a:spLocks noChangeArrowheads="1"/>
            </p:cNvSpPr>
            <p:nvPr/>
          </p:nvSpPr>
          <p:spPr bwMode="auto">
            <a:xfrm>
              <a:off x="1831" y="2865"/>
              <a:ext cx="3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rgbClr val="000099"/>
                  </a:solidFill>
                </a:rPr>
                <a:t>bc</a:t>
              </a:r>
            </a:p>
          </p:txBody>
        </p:sp>
        <p:sp>
          <p:nvSpPr>
            <p:cNvPr id="43033" name="Text Box 50"/>
            <p:cNvSpPr txBox="1">
              <a:spLocks noChangeArrowheads="1"/>
            </p:cNvSpPr>
            <p:nvPr/>
          </p:nvSpPr>
          <p:spPr bwMode="auto">
            <a:xfrm>
              <a:off x="1066" y="3261"/>
              <a:ext cx="3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rgbClr val="000099"/>
                  </a:solidFill>
                </a:rPr>
                <a:t>ad</a:t>
              </a:r>
            </a:p>
          </p:txBody>
        </p:sp>
        <p:sp>
          <p:nvSpPr>
            <p:cNvPr id="43034" name="Text Box 51"/>
            <p:cNvSpPr txBox="1">
              <a:spLocks noChangeArrowheads="1"/>
            </p:cNvSpPr>
            <p:nvPr/>
          </p:nvSpPr>
          <p:spPr bwMode="auto">
            <a:xfrm>
              <a:off x="1831" y="3261"/>
              <a:ext cx="42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solidFill>
                    <a:srgbClr val="000099"/>
                  </a:solidFill>
                </a:rPr>
                <a:t>bd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0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0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0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0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0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0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0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0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0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0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50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2000" fill="hold"/>
                                        <p:tgtEl>
                                          <p:spTgt spid="50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50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50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000" fill="hold"/>
                                        <p:tgtEl>
                                          <p:spTgt spid="50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000" fill="hold"/>
                                        <p:tgtEl>
                                          <p:spTgt spid="50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3000" fill="hold"/>
                                        <p:tgtEl>
                                          <p:spTgt spid="50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000" fill="hold"/>
                                        <p:tgtEl>
                                          <p:spTgt spid="50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000" fill="hold"/>
                                        <p:tgtEl>
                                          <p:spTgt spid="50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000" fill="hold"/>
                                        <p:tgtEl>
                                          <p:spTgt spid="50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3000" fill="hold"/>
                                        <p:tgtEl>
                                          <p:spTgt spid="50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000" fill="hold"/>
                                        <p:tgtEl>
                                          <p:spTgt spid="50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000" fill="hold"/>
                                        <p:tgtEl>
                                          <p:spTgt spid="50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000" fill="hold"/>
                                        <p:tgtEl>
                                          <p:spTgt spid="50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/>
      <p:bldP spid="50193" grpId="0"/>
      <p:bldP spid="50208" grpId="0" animBg="1"/>
      <p:bldP spid="50209" grpId="0" animBg="1"/>
      <p:bldP spid="50210" grpId="0" animBg="1"/>
      <p:bldP spid="50211" grpId="0" animBg="1"/>
      <p:bldP spid="50212" grpId="0"/>
      <p:bldP spid="50213" grpId="0" animBg="1"/>
      <p:bldP spid="50214" grpId="0" animBg="1"/>
      <p:bldP spid="502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746125" y="1954213"/>
            <a:ext cx="839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1" dirty="0">
                <a:solidFill>
                  <a:srgbClr val="000099"/>
                </a:solidFill>
              </a:rPr>
              <a:t>( a + b + c) ( d + e ) = ad + </a:t>
            </a:r>
            <a:r>
              <a:rPr lang="fr-FR" sz="2800" i="1" dirty="0" err="1">
                <a:solidFill>
                  <a:srgbClr val="000099"/>
                </a:solidFill>
              </a:rPr>
              <a:t>ae</a:t>
            </a:r>
            <a:r>
              <a:rPr lang="fr-FR" sz="2800" i="1" dirty="0">
                <a:solidFill>
                  <a:srgbClr val="000099"/>
                </a:solidFill>
              </a:rPr>
              <a:t> + bd +</a:t>
            </a:r>
            <a:r>
              <a:rPr lang="fr-FR" sz="2800" i="1" dirty="0" err="1">
                <a:solidFill>
                  <a:srgbClr val="000099"/>
                </a:solidFill>
              </a:rPr>
              <a:t>be</a:t>
            </a:r>
            <a:r>
              <a:rPr lang="fr-FR" sz="2800" i="1" dirty="0">
                <a:solidFill>
                  <a:srgbClr val="000099"/>
                </a:solidFill>
              </a:rPr>
              <a:t> + cd + ce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084263" y="1493838"/>
            <a:ext cx="3533775" cy="584200"/>
            <a:chOff x="683" y="941"/>
            <a:chExt cx="2226" cy="368"/>
          </a:xfrm>
        </p:grpSpPr>
        <p:grpSp>
          <p:nvGrpSpPr>
            <p:cNvPr id="44084" name="Group 5"/>
            <p:cNvGrpSpPr>
              <a:grpSpLocks/>
            </p:cNvGrpSpPr>
            <p:nvPr/>
          </p:nvGrpSpPr>
          <p:grpSpPr bwMode="auto">
            <a:xfrm>
              <a:off x="683" y="941"/>
              <a:ext cx="1488" cy="340"/>
              <a:chOff x="669" y="1168"/>
              <a:chExt cx="1105" cy="340"/>
            </a:xfrm>
          </p:grpSpPr>
          <p:sp>
            <p:nvSpPr>
              <p:cNvPr id="44086" name="AutoShape 6"/>
              <p:cNvSpPr>
                <a:spLocks noChangeArrowheads="1"/>
              </p:cNvSpPr>
              <p:nvPr/>
            </p:nvSpPr>
            <p:spPr bwMode="auto">
              <a:xfrm>
                <a:off x="669" y="1307"/>
                <a:ext cx="1105" cy="201"/>
              </a:xfrm>
              <a:prstGeom prst="curvedDownArrow">
                <a:avLst>
                  <a:gd name="adj1" fmla="val 50139"/>
                  <a:gd name="adj2" fmla="val 219900"/>
                  <a:gd name="adj3" fmla="val 26056"/>
                </a:avLst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4087" name="Text Box 7"/>
              <p:cNvSpPr txBox="1">
                <a:spLocks noChangeArrowheads="1"/>
              </p:cNvSpPr>
              <p:nvPr/>
            </p:nvSpPr>
            <p:spPr bwMode="auto">
              <a:xfrm>
                <a:off x="1066" y="1168"/>
                <a:ext cx="32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fr-FR"/>
                  <a:t>x</a:t>
                </a:r>
                <a:endParaRPr lang="fr-FR" b="0"/>
              </a:p>
            </p:txBody>
          </p:sp>
        </p:grpSp>
        <p:sp>
          <p:nvSpPr>
            <p:cNvPr id="44085" name="AutoShape 17"/>
            <p:cNvSpPr>
              <a:spLocks noChangeArrowheads="1"/>
            </p:cNvSpPr>
            <p:nvPr/>
          </p:nvSpPr>
          <p:spPr bwMode="auto">
            <a:xfrm>
              <a:off x="2767" y="1054"/>
              <a:ext cx="142" cy="255"/>
            </a:xfrm>
            <a:prstGeom prst="downArrow">
              <a:avLst>
                <a:gd name="adj1" fmla="val 50000"/>
                <a:gd name="adj2" fmla="val 44894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062038" y="1493838"/>
            <a:ext cx="4410075" cy="584200"/>
            <a:chOff x="669" y="941"/>
            <a:chExt cx="2778" cy="368"/>
          </a:xfrm>
        </p:grpSpPr>
        <p:grpSp>
          <p:nvGrpSpPr>
            <p:cNvPr id="44080" name="Group 8"/>
            <p:cNvGrpSpPr>
              <a:grpSpLocks/>
            </p:cNvGrpSpPr>
            <p:nvPr/>
          </p:nvGrpSpPr>
          <p:grpSpPr bwMode="auto">
            <a:xfrm>
              <a:off x="669" y="941"/>
              <a:ext cx="1813" cy="340"/>
              <a:chOff x="669" y="1168"/>
              <a:chExt cx="956" cy="340"/>
            </a:xfrm>
          </p:grpSpPr>
          <p:sp>
            <p:nvSpPr>
              <p:cNvPr id="44082" name="AutoShape 9"/>
              <p:cNvSpPr>
                <a:spLocks noChangeArrowheads="1"/>
              </p:cNvSpPr>
              <p:nvPr/>
            </p:nvSpPr>
            <p:spPr bwMode="auto">
              <a:xfrm>
                <a:off x="669" y="1307"/>
                <a:ext cx="956" cy="201"/>
              </a:xfrm>
              <a:prstGeom prst="curvedDownArrow">
                <a:avLst>
                  <a:gd name="adj1" fmla="val 50139"/>
                  <a:gd name="adj2" fmla="val 219900"/>
                  <a:gd name="adj3" fmla="val 26056"/>
                </a:avLst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4083" name="Text Box 10"/>
              <p:cNvSpPr txBox="1">
                <a:spLocks noChangeArrowheads="1"/>
              </p:cNvSpPr>
              <p:nvPr/>
            </p:nvSpPr>
            <p:spPr bwMode="auto">
              <a:xfrm>
                <a:off x="1066" y="1168"/>
                <a:ext cx="32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fr-FR"/>
                  <a:t>x</a:t>
                </a:r>
                <a:endParaRPr lang="fr-FR" b="0"/>
              </a:p>
            </p:txBody>
          </p:sp>
        </p:grpSp>
        <p:sp>
          <p:nvSpPr>
            <p:cNvPr id="44081" name="AutoShape 18"/>
            <p:cNvSpPr>
              <a:spLocks noChangeArrowheads="1"/>
            </p:cNvSpPr>
            <p:nvPr/>
          </p:nvSpPr>
          <p:spPr bwMode="auto">
            <a:xfrm>
              <a:off x="3305" y="1054"/>
              <a:ext cx="142" cy="255"/>
            </a:xfrm>
            <a:prstGeom prst="downArrow">
              <a:avLst>
                <a:gd name="adj1" fmla="val 50000"/>
                <a:gd name="adj2" fmla="val 44894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1692275" y="1628775"/>
            <a:ext cx="4635500" cy="1304925"/>
            <a:chOff x="1066" y="1026"/>
            <a:chExt cx="2920" cy="822"/>
          </a:xfrm>
        </p:grpSpPr>
        <p:grpSp>
          <p:nvGrpSpPr>
            <p:cNvPr id="44076" name="Group 14"/>
            <p:cNvGrpSpPr>
              <a:grpSpLocks/>
            </p:cNvGrpSpPr>
            <p:nvPr/>
          </p:nvGrpSpPr>
          <p:grpSpPr bwMode="auto">
            <a:xfrm flipV="1">
              <a:off x="1066" y="1508"/>
              <a:ext cx="1021" cy="340"/>
              <a:chOff x="669" y="1168"/>
              <a:chExt cx="1105" cy="340"/>
            </a:xfrm>
          </p:grpSpPr>
          <p:sp>
            <p:nvSpPr>
              <p:cNvPr id="44078" name="AutoShape 15"/>
              <p:cNvSpPr>
                <a:spLocks noChangeArrowheads="1"/>
              </p:cNvSpPr>
              <p:nvPr/>
            </p:nvSpPr>
            <p:spPr bwMode="auto">
              <a:xfrm>
                <a:off x="669" y="1307"/>
                <a:ext cx="1105" cy="201"/>
              </a:xfrm>
              <a:prstGeom prst="curvedDownArrow">
                <a:avLst>
                  <a:gd name="adj1" fmla="val 50139"/>
                  <a:gd name="adj2" fmla="val 219900"/>
                  <a:gd name="adj3" fmla="val 26056"/>
                </a:avLst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4079" name="Text Box 16"/>
              <p:cNvSpPr txBox="1">
                <a:spLocks noChangeArrowheads="1"/>
              </p:cNvSpPr>
              <p:nvPr/>
            </p:nvSpPr>
            <p:spPr bwMode="auto">
              <a:xfrm>
                <a:off x="1066" y="1168"/>
                <a:ext cx="32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fr-FR"/>
                  <a:t>x</a:t>
                </a:r>
                <a:endParaRPr lang="fr-FR" b="0"/>
              </a:p>
            </p:txBody>
          </p:sp>
        </p:grpSp>
        <p:sp>
          <p:nvSpPr>
            <p:cNvPr id="44077" name="AutoShape 19"/>
            <p:cNvSpPr>
              <a:spLocks noChangeArrowheads="1"/>
            </p:cNvSpPr>
            <p:nvPr/>
          </p:nvSpPr>
          <p:spPr bwMode="auto">
            <a:xfrm>
              <a:off x="3844" y="1026"/>
              <a:ext cx="142" cy="255"/>
            </a:xfrm>
            <a:prstGeom prst="downArrow">
              <a:avLst>
                <a:gd name="adj1" fmla="val 50000"/>
                <a:gd name="adj2" fmla="val 44894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1106488" y="3159125"/>
            <a:ext cx="6465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dirty="0" smtClean="0"/>
              <a:t>        </a:t>
            </a:r>
            <a:r>
              <a:rPr lang="fr-FR" dirty="0" smtClean="0"/>
              <a:t>X 2  </a:t>
            </a:r>
            <a:r>
              <a:rPr lang="ar-DZ" dirty="0" smtClean="0"/>
              <a:t>  3 حدود                        =        2 حد                     3 حدود</a:t>
            </a:r>
            <a:endParaRPr lang="fr-FR" dirty="0"/>
          </a:p>
        </p:txBody>
      </p:sp>
      <p:sp>
        <p:nvSpPr>
          <p:cNvPr id="51222" name="AutoShape 22"/>
          <p:cNvSpPr>
            <a:spLocks noChangeArrowheads="1"/>
          </p:cNvSpPr>
          <p:nvPr/>
        </p:nvSpPr>
        <p:spPr bwMode="auto">
          <a:xfrm>
            <a:off x="1646238" y="2798763"/>
            <a:ext cx="134937" cy="360362"/>
          </a:xfrm>
          <a:prstGeom prst="upArrow">
            <a:avLst>
              <a:gd name="adj1" fmla="val 50000"/>
              <a:gd name="adj2" fmla="val 66765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1223" name="AutoShape 23"/>
          <p:cNvSpPr>
            <a:spLocks noChangeArrowheads="1"/>
          </p:cNvSpPr>
          <p:nvPr/>
        </p:nvSpPr>
        <p:spPr bwMode="auto">
          <a:xfrm>
            <a:off x="3402013" y="2798763"/>
            <a:ext cx="134937" cy="360362"/>
          </a:xfrm>
          <a:prstGeom prst="upArrow">
            <a:avLst>
              <a:gd name="adj1" fmla="val 50000"/>
              <a:gd name="adj2" fmla="val 66765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1224" name="AutoShape 24"/>
          <p:cNvSpPr>
            <a:spLocks noChangeArrowheads="1"/>
          </p:cNvSpPr>
          <p:nvPr/>
        </p:nvSpPr>
        <p:spPr bwMode="auto">
          <a:xfrm>
            <a:off x="6462713" y="2798763"/>
            <a:ext cx="134937" cy="360362"/>
          </a:xfrm>
          <a:prstGeom prst="upArrow">
            <a:avLst>
              <a:gd name="adj1" fmla="val 50000"/>
              <a:gd name="adj2" fmla="val 66765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1736725" y="1673225"/>
            <a:ext cx="5356225" cy="1260475"/>
            <a:chOff x="1094" y="1054"/>
            <a:chExt cx="3374" cy="794"/>
          </a:xfrm>
        </p:grpSpPr>
        <p:grpSp>
          <p:nvGrpSpPr>
            <p:cNvPr id="44072" name="Group 11"/>
            <p:cNvGrpSpPr>
              <a:grpSpLocks/>
            </p:cNvGrpSpPr>
            <p:nvPr/>
          </p:nvGrpSpPr>
          <p:grpSpPr bwMode="auto">
            <a:xfrm flipV="1">
              <a:off x="1094" y="1508"/>
              <a:ext cx="1406" cy="340"/>
              <a:chOff x="669" y="1168"/>
              <a:chExt cx="1015" cy="340"/>
            </a:xfrm>
          </p:grpSpPr>
          <p:sp>
            <p:nvSpPr>
              <p:cNvPr id="44074" name="AutoShape 12"/>
              <p:cNvSpPr>
                <a:spLocks noChangeArrowheads="1"/>
              </p:cNvSpPr>
              <p:nvPr/>
            </p:nvSpPr>
            <p:spPr bwMode="auto">
              <a:xfrm>
                <a:off x="669" y="1307"/>
                <a:ext cx="1015" cy="201"/>
              </a:xfrm>
              <a:prstGeom prst="curvedDownArrow">
                <a:avLst>
                  <a:gd name="adj1" fmla="val 50139"/>
                  <a:gd name="adj2" fmla="val 219900"/>
                  <a:gd name="adj3" fmla="val 26056"/>
                </a:avLst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4075" name="Text Box 13"/>
              <p:cNvSpPr txBox="1">
                <a:spLocks noChangeArrowheads="1"/>
              </p:cNvSpPr>
              <p:nvPr/>
            </p:nvSpPr>
            <p:spPr bwMode="auto">
              <a:xfrm>
                <a:off x="1066" y="1168"/>
                <a:ext cx="32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fr-FR"/>
                  <a:t>x</a:t>
                </a:r>
                <a:endParaRPr lang="fr-FR" b="0"/>
              </a:p>
            </p:txBody>
          </p:sp>
        </p:grpSp>
        <p:sp>
          <p:nvSpPr>
            <p:cNvPr id="44073" name="AutoShape 27"/>
            <p:cNvSpPr>
              <a:spLocks noChangeArrowheads="1"/>
            </p:cNvSpPr>
            <p:nvPr/>
          </p:nvSpPr>
          <p:spPr bwMode="auto">
            <a:xfrm>
              <a:off x="4326" y="1054"/>
              <a:ext cx="142" cy="255"/>
            </a:xfrm>
            <a:prstGeom prst="downArrow">
              <a:avLst>
                <a:gd name="adj1" fmla="val 50000"/>
                <a:gd name="adj2" fmla="val 44894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2322513" y="1493838"/>
            <a:ext cx="5580062" cy="584200"/>
            <a:chOff x="1463" y="941"/>
            <a:chExt cx="3515" cy="368"/>
          </a:xfrm>
        </p:grpSpPr>
        <p:sp>
          <p:nvSpPr>
            <p:cNvPr id="44068" name="AutoShape 20"/>
            <p:cNvSpPr>
              <a:spLocks noChangeArrowheads="1"/>
            </p:cNvSpPr>
            <p:nvPr/>
          </p:nvSpPr>
          <p:spPr bwMode="auto">
            <a:xfrm>
              <a:off x="4836" y="1054"/>
              <a:ext cx="142" cy="255"/>
            </a:xfrm>
            <a:prstGeom prst="downArrow">
              <a:avLst>
                <a:gd name="adj1" fmla="val 50000"/>
                <a:gd name="adj2" fmla="val 44894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44069" name="Group 32"/>
            <p:cNvGrpSpPr>
              <a:grpSpLocks/>
            </p:cNvGrpSpPr>
            <p:nvPr/>
          </p:nvGrpSpPr>
          <p:grpSpPr bwMode="auto">
            <a:xfrm>
              <a:off x="1463" y="941"/>
              <a:ext cx="538" cy="340"/>
              <a:chOff x="669" y="1168"/>
              <a:chExt cx="1105" cy="340"/>
            </a:xfrm>
          </p:grpSpPr>
          <p:sp>
            <p:nvSpPr>
              <p:cNvPr id="44070" name="AutoShape 33"/>
              <p:cNvSpPr>
                <a:spLocks noChangeArrowheads="1"/>
              </p:cNvSpPr>
              <p:nvPr/>
            </p:nvSpPr>
            <p:spPr bwMode="auto">
              <a:xfrm>
                <a:off x="669" y="1307"/>
                <a:ext cx="1105" cy="201"/>
              </a:xfrm>
              <a:prstGeom prst="curvedDownArrow">
                <a:avLst>
                  <a:gd name="adj1" fmla="val 50139"/>
                  <a:gd name="adj2" fmla="val 219900"/>
                  <a:gd name="adj3" fmla="val 26056"/>
                </a:avLst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4071" name="Text Box 34"/>
              <p:cNvSpPr txBox="1">
                <a:spLocks noChangeArrowheads="1"/>
              </p:cNvSpPr>
              <p:nvPr/>
            </p:nvSpPr>
            <p:spPr bwMode="auto">
              <a:xfrm>
                <a:off x="1066" y="1168"/>
                <a:ext cx="32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fr-FR"/>
                  <a:t>x</a:t>
                </a:r>
                <a:endParaRPr lang="fr-FR" b="0"/>
              </a:p>
            </p:txBody>
          </p:sp>
        </p:grpSp>
      </p:grpSp>
      <p:grpSp>
        <p:nvGrpSpPr>
          <p:cNvPr id="12" name="Group 42"/>
          <p:cNvGrpSpPr>
            <a:grpSpLocks/>
          </p:cNvGrpSpPr>
          <p:nvPr/>
        </p:nvGrpSpPr>
        <p:grpSpPr bwMode="auto">
          <a:xfrm>
            <a:off x="2297113" y="1493838"/>
            <a:ext cx="6370637" cy="584200"/>
            <a:chOff x="1447" y="941"/>
            <a:chExt cx="4013" cy="368"/>
          </a:xfrm>
        </p:grpSpPr>
        <p:sp>
          <p:nvSpPr>
            <p:cNvPr id="44064" name="AutoShape 28"/>
            <p:cNvSpPr>
              <a:spLocks noChangeArrowheads="1"/>
            </p:cNvSpPr>
            <p:nvPr/>
          </p:nvSpPr>
          <p:spPr bwMode="auto">
            <a:xfrm>
              <a:off x="5318" y="1054"/>
              <a:ext cx="142" cy="255"/>
            </a:xfrm>
            <a:prstGeom prst="downArrow">
              <a:avLst>
                <a:gd name="adj1" fmla="val 50000"/>
                <a:gd name="adj2" fmla="val 44894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44065" name="Group 37"/>
            <p:cNvGrpSpPr>
              <a:grpSpLocks/>
            </p:cNvGrpSpPr>
            <p:nvPr/>
          </p:nvGrpSpPr>
          <p:grpSpPr bwMode="auto">
            <a:xfrm>
              <a:off x="1447" y="941"/>
              <a:ext cx="1021" cy="340"/>
              <a:chOff x="651" y="1168"/>
              <a:chExt cx="1105" cy="340"/>
            </a:xfrm>
          </p:grpSpPr>
          <p:sp>
            <p:nvSpPr>
              <p:cNvPr id="44066" name="AutoShape 38"/>
              <p:cNvSpPr>
                <a:spLocks noChangeArrowheads="1"/>
              </p:cNvSpPr>
              <p:nvPr/>
            </p:nvSpPr>
            <p:spPr bwMode="auto">
              <a:xfrm>
                <a:off x="651" y="1307"/>
                <a:ext cx="1105" cy="201"/>
              </a:xfrm>
              <a:prstGeom prst="curvedDownArrow">
                <a:avLst>
                  <a:gd name="adj1" fmla="val 50139"/>
                  <a:gd name="adj2" fmla="val 219900"/>
                  <a:gd name="adj3" fmla="val 26056"/>
                </a:avLst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4067" name="Text Box 39"/>
              <p:cNvSpPr txBox="1">
                <a:spLocks noChangeArrowheads="1"/>
              </p:cNvSpPr>
              <p:nvPr/>
            </p:nvSpPr>
            <p:spPr bwMode="auto">
              <a:xfrm>
                <a:off x="1066" y="1168"/>
                <a:ext cx="32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fr-FR"/>
                  <a:t>x</a:t>
                </a:r>
                <a:endParaRPr lang="fr-FR" b="0"/>
              </a:p>
            </p:txBody>
          </p:sp>
        </p:grpSp>
      </p:grpSp>
      <p:grpSp>
        <p:nvGrpSpPr>
          <p:cNvPr id="14" name="Group 67"/>
          <p:cNvGrpSpPr>
            <a:grpSpLocks/>
          </p:cNvGrpSpPr>
          <p:nvPr/>
        </p:nvGrpSpPr>
        <p:grpSpPr bwMode="auto">
          <a:xfrm>
            <a:off x="701675" y="3867150"/>
            <a:ext cx="4860925" cy="2093913"/>
            <a:chOff x="1236" y="2436"/>
            <a:chExt cx="3062" cy="1319"/>
          </a:xfrm>
        </p:grpSpPr>
        <p:grpSp>
          <p:nvGrpSpPr>
            <p:cNvPr id="44048" name="Group 65"/>
            <p:cNvGrpSpPr>
              <a:grpSpLocks/>
            </p:cNvGrpSpPr>
            <p:nvPr/>
          </p:nvGrpSpPr>
          <p:grpSpPr bwMode="auto">
            <a:xfrm>
              <a:off x="1236" y="2436"/>
              <a:ext cx="3061" cy="1319"/>
              <a:chOff x="442" y="2557"/>
              <a:chExt cx="3061" cy="1319"/>
            </a:xfrm>
          </p:grpSpPr>
          <p:sp>
            <p:nvSpPr>
              <p:cNvPr id="44050" name="Rectangle 43"/>
              <p:cNvSpPr>
                <a:spLocks noChangeArrowheads="1"/>
              </p:cNvSpPr>
              <p:nvPr/>
            </p:nvSpPr>
            <p:spPr bwMode="auto">
              <a:xfrm>
                <a:off x="668" y="2788"/>
                <a:ext cx="2835" cy="1077"/>
              </a:xfrm>
              <a:prstGeom prst="rect">
                <a:avLst/>
              </a:prstGeom>
              <a:solidFill>
                <a:srgbClr val="33CC33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4051" name="Text Box 50"/>
              <p:cNvSpPr txBox="1">
                <a:spLocks noChangeArrowheads="1"/>
              </p:cNvSpPr>
              <p:nvPr/>
            </p:nvSpPr>
            <p:spPr bwMode="auto">
              <a:xfrm>
                <a:off x="924" y="2557"/>
                <a:ext cx="25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>
                    <a:solidFill>
                      <a:srgbClr val="000099"/>
                    </a:solidFill>
                  </a:rPr>
                  <a:t>a</a:t>
                </a:r>
              </a:p>
            </p:txBody>
          </p:sp>
          <p:sp>
            <p:nvSpPr>
              <p:cNvPr id="44052" name="Text Box 51"/>
              <p:cNvSpPr txBox="1">
                <a:spLocks noChangeArrowheads="1"/>
              </p:cNvSpPr>
              <p:nvPr/>
            </p:nvSpPr>
            <p:spPr bwMode="auto">
              <a:xfrm>
                <a:off x="1576" y="2557"/>
                <a:ext cx="25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>
                    <a:solidFill>
                      <a:srgbClr val="000099"/>
                    </a:solidFill>
                  </a:rPr>
                  <a:t>b</a:t>
                </a:r>
              </a:p>
            </p:txBody>
          </p:sp>
          <p:sp>
            <p:nvSpPr>
              <p:cNvPr id="44053" name="Text Box 52"/>
              <p:cNvSpPr txBox="1">
                <a:spLocks noChangeArrowheads="1"/>
              </p:cNvSpPr>
              <p:nvPr/>
            </p:nvSpPr>
            <p:spPr bwMode="auto">
              <a:xfrm>
                <a:off x="2455" y="2557"/>
                <a:ext cx="25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>
                    <a:solidFill>
                      <a:srgbClr val="000099"/>
                    </a:solidFill>
                  </a:rPr>
                  <a:t>c</a:t>
                </a:r>
              </a:p>
            </p:txBody>
          </p:sp>
          <p:sp>
            <p:nvSpPr>
              <p:cNvPr id="44054" name="Text Box 53"/>
              <p:cNvSpPr txBox="1">
                <a:spLocks noChangeArrowheads="1"/>
              </p:cNvSpPr>
              <p:nvPr/>
            </p:nvSpPr>
            <p:spPr bwMode="auto">
              <a:xfrm>
                <a:off x="442" y="2907"/>
                <a:ext cx="25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dirty="0">
                    <a:solidFill>
                      <a:srgbClr val="000099"/>
                    </a:solidFill>
                  </a:rPr>
                  <a:t>d</a:t>
                </a:r>
              </a:p>
            </p:txBody>
          </p:sp>
          <p:sp>
            <p:nvSpPr>
              <p:cNvPr id="44055" name="Text Box 54"/>
              <p:cNvSpPr txBox="1">
                <a:spLocks noChangeArrowheads="1"/>
              </p:cNvSpPr>
              <p:nvPr/>
            </p:nvSpPr>
            <p:spPr bwMode="auto">
              <a:xfrm>
                <a:off x="442" y="3380"/>
                <a:ext cx="25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dirty="0">
                    <a:solidFill>
                      <a:srgbClr val="000099"/>
                    </a:solidFill>
                  </a:rPr>
                  <a:t>e</a:t>
                </a:r>
              </a:p>
            </p:txBody>
          </p:sp>
          <p:sp>
            <p:nvSpPr>
              <p:cNvPr id="44056" name="Text Box 55"/>
              <p:cNvSpPr txBox="1">
                <a:spLocks noChangeArrowheads="1"/>
              </p:cNvSpPr>
              <p:nvPr/>
            </p:nvSpPr>
            <p:spPr bwMode="auto">
              <a:xfrm>
                <a:off x="895" y="2869"/>
                <a:ext cx="2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dirty="0">
                    <a:solidFill>
                      <a:srgbClr val="000099"/>
                    </a:solidFill>
                  </a:rPr>
                  <a:t>ad</a:t>
                </a:r>
              </a:p>
            </p:txBody>
          </p:sp>
          <p:sp>
            <p:nvSpPr>
              <p:cNvPr id="44057" name="Text Box 56"/>
              <p:cNvSpPr txBox="1">
                <a:spLocks noChangeArrowheads="1"/>
              </p:cNvSpPr>
              <p:nvPr/>
            </p:nvSpPr>
            <p:spPr bwMode="auto">
              <a:xfrm>
                <a:off x="1576" y="2869"/>
                <a:ext cx="42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>
                    <a:solidFill>
                      <a:srgbClr val="000099"/>
                    </a:solidFill>
                  </a:rPr>
                  <a:t>bd</a:t>
                </a:r>
              </a:p>
            </p:txBody>
          </p:sp>
          <p:sp>
            <p:nvSpPr>
              <p:cNvPr id="44058" name="Text Box 57"/>
              <p:cNvSpPr txBox="1">
                <a:spLocks noChangeArrowheads="1"/>
              </p:cNvSpPr>
              <p:nvPr/>
            </p:nvSpPr>
            <p:spPr bwMode="auto">
              <a:xfrm>
                <a:off x="2709" y="2869"/>
                <a:ext cx="2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>
                    <a:solidFill>
                      <a:srgbClr val="000099"/>
                    </a:solidFill>
                  </a:rPr>
                  <a:t>cd</a:t>
                </a:r>
              </a:p>
            </p:txBody>
          </p:sp>
          <p:sp>
            <p:nvSpPr>
              <p:cNvPr id="44059" name="Text Box 58"/>
              <p:cNvSpPr txBox="1">
                <a:spLocks noChangeArrowheads="1"/>
              </p:cNvSpPr>
              <p:nvPr/>
            </p:nvSpPr>
            <p:spPr bwMode="auto">
              <a:xfrm>
                <a:off x="895" y="3380"/>
                <a:ext cx="2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dirty="0" err="1">
                    <a:solidFill>
                      <a:srgbClr val="000099"/>
                    </a:solidFill>
                  </a:rPr>
                  <a:t>ae</a:t>
                </a:r>
                <a:endParaRPr lang="fr-FR" dirty="0">
                  <a:solidFill>
                    <a:srgbClr val="000099"/>
                  </a:solidFill>
                </a:endParaRPr>
              </a:p>
            </p:txBody>
          </p:sp>
          <p:sp>
            <p:nvSpPr>
              <p:cNvPr id="44060" name="Text Box 59"/>
              <p:cNvSpPr txBox="1">
                <a:spLocks noChangeArrowheads="1"/>
              </p:cNvSpPr>
              <p:nvPr/>
            </p:nvSpPr>
            <p:spPr bwMode="auto">
              <a:xfrm>
                <a:off x="1576" y="3371"/>
                <a:ext cx="2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dirty="0" err="1">
                    <a:solidFill>
                      <a:srgbClr val="000099"/>
                    </a:solidFill>
                  </a:rPr>
                  <a:t>be</a:t>
                </a:r>
                <a:endParaRPr lang="fr-FR" dirty="0">
                  <a:solidFill>
                    <a:srgbClr val="000099"/>
                  </a:solidFill>
                </a:endParaRPr>
              </a:p>
            </p:txBody>
          </p:sp>
          <p:sp>
            <p:nvSpPr>
              <p:cNvPr id="44061" name="Text Box 60"/>
              <p:cNvSpPr txBox="1">
                <a:spLocks noChangeArrowheads="1"/>
              </p:cNvSpPr>
              <p:nvPr/>
            </p:nvSpPr>
            <p:spPr bwMode="auto">
              <a:xfrm>
                <a:off x="2709" y="3380"/>
                <a:ext cx="2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dirty="0">
                    <a:solidFill>
                      <a:srgbClr val="000099"/>
                    </a:solidFill>
                  </a:rPr>
                  <a:t>ce</a:t>
                </a:r>
              </a:p>
            </p:txBody>
          </p:sp>
          <p:sp>
            <p:nvSpPr>
              <p:cNvPr id="44062" name="Line 46"/>
              <p:cNvSpPr>
                <a:spLocks noChangeShapeType="1"/>
              </p:cNvSpPr>
              <p:nvPr/>
            </p:nvSpPr>
            <p:spPr bwMode="auto">
              <a:xfrm>
                <a:off x="1349" y="2784"/>
                <a:ext cx="0" cy="10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44063" name="Line 47"/>
              <p:cNvSpPr>
                <a:spLocks noChangeShapeType="1"/>
              </p:cNvSpPr>
              <p:nvPr/>
            </p:nvSpPr>
            <p:spPr bwMode="auto">
              <a:xfrm>
                <a:off x="2029" y="2799"/>
                <a:ext cx="0" cy="107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44049" name="Line 44"/>
            <p:cNvSpPr>
              <a:spLocks noChangeShapeType="1"/>
            </p:cNvSpPr>
            <p:nvPr/>
          </p:nvSpPr>
          <p:spPr bwMode="auto">
            <a:xfrm>
              <a:off x="1463" y="3096"/>
              <a:ext cx="283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51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51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51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/>
      <p:bldP spid="51221" grpId="0"/>
      <p:bldP spid="51222" grpId="0" animBg="1"/>
      <p:bldP spid="51223" grpId="0" animBg="1"/>
      <p:bldP spid="512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 dirty="0">
              <a:solidFill>
                <a:srgbClr val="CC00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770190" y="303213"/>
            <a:ext cx="5273677" cy="738186"/>
            <a:chOff x="1745" y="191"/>
            <a:chExt cx="3322" cy="465"/>
          </a:xfrm>
        </p:grpSpPr>
        <p:sp>
          <p:nvSpPr>
            <p:cNvPr id="45066" name="Text Box 4"/>
            <p:cNvSpPr txBox="1">
              <a:spLocks noChangeArrowheads="1"/>
            </p:cNvSpPr>
            <p:nvPr/>
          </p:nvSpPr>
          <p:spPr bwMode="auto">
            <a:xfrm>
              <a:off x="3725" y="191"/>
              <a:ext cx="134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/>
              <a:r>
                <a:rPr lang="ar-DZ" sz="3200" dirty="0" smtClean="0">
                  <a:solidFill>
                    <a:srgbClr val="000099"/>
                  </a:solidFill>
                </a:rPr>
                <a:t>أنشر العبارة :</a:t>
              </a:r>
              <a:endParaRPr lang="fr-FR" sz="3200" dirty="0">
                <a:solidFill>
                  <a:srgbClr val="000099"/>
                </a:solidFill>
              </a:endParaRPr>
            </a:p>
          </p:txBody>
        </p:sp>
        <p:sp>
          <p:nvSpPr>
            <p:cNvPr id="45067" name="Text Box 5"/>
            <p:cNvSpPr txBox="1">
              <a:spLocks noChangeArrowheads="1"/>
            </p:cNvSpPr>
            <p:nvPr/>
          </p:nvSpPr>
          <p:spPr bwMode="auto">
            <a:xfrm>
              <a:off x="1745" y="249"/>
              <a:ext cx="164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(2x + 4)(-3y -1)</a:t>
              </a:r>
            </a:p>
          </p:txBody>
        </p:sp>
      </p:grp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4425707" y="1528763"/>
            <a:ext cx="443108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/>
              <a:t>كم من عملية ضرب يجب إنجازها</a:t>
            </a:r>
            <a:r>
              <a:rPr lang="fr-FR" sz="2400" dirty="0" smtClean="0"/>
              <a:t> </a:t>
            </a:r>
            <a:r>
              <a:rPr lang="ar-DZ" sz="2400" dirty="0" smtClean="0"/>
              <a:t>بالتوزيع</a:t>
            </a:r>
            <a:r>
              <a:rPr lang="fr-FR" sz="2400" dirty="0" smtClean="0"/>
              <a:t>؟</a:t>
            </a:r>
            <a:endParaRPr lang="fr-FR" sz="2400" dirty="0"/>
          </a:p>
          <a:p>
            <a:pPr algn="r" rtl="1"/>
            <a:endParaRPr lang="fr-FR" sz="2400" dirty="0"/>
          </a:p>
          <a:p>
            <a:pPr algn="r" rtl="1"/>
            <a:r>
              <a:rPr lang="ar-DZ" sz="2400" dirty="0" smtClean="0"/>
              <a:t> ما هي عمليات الضرب الناتجة ؟ </a:t>
            </a:r>
            <a:endParaRPr lang="fr-FR" sz="2400" dirty="0"/>
          </a:p>
          <a:p>
            <a:pPr algn="r" rtl="1"/>
            <a:endParaRPr lang="fr-FR" sz="2400" dirty="0"/>
          </a:p>
          <a:p>
            <a:pPr algn="r" rtl="1"/>
            <a:r>
              <a:rPr lang="ar-DZ" sz="2400" dirty="0" smtClean="0"/>
              <a:t>نتيجة كلّ جداء</a:t>
            </a:r>
            <a:r>
              <a:rPr lang="fr-FR" sz="2400" dirty="0" smtClean="0"/>
              <a:t>:</a:t>
            </a:r>
            <a:endParaRPr lang="fr-FR" sz="2400" dirty="0"/>
          </a:p>
          <a:p>
            <a:pPr algn="r" rtl="1"/>
            <a:endParaRPr lang="fr-FR" sz="2400" dirty="0"/>
          </a:p>
          <a:p>
            <a:pPr algn="r" rtl="1"/>
            <a:r>
              <a:rPr lang="ar-DZ" sz="2400" dirty="0" smtClean="0"/>
              <a:t>الجواب الأخير :</a:t>
            </a:r>
            <a:endParaRPr lang="fr-FR" sz="2400" dirty="0"/>
          </a:p>
          <a:p>
            <a:pPr algn="r" rtl="1"/>
            <a:endParaRPr lang="fr-FR" sz="2400" dirty="0"/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1264920" y="152876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CC0000"/>
                </a:solidFill>
              </a:rPr>
              <a:t>4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164923" y="2203184"/>
            <a:ext cx="55260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1"/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2x</a:t>
            </a:r>
            <a:r>
              <a:rPr lang="fr-FR" sz="2400" b="0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  <a:sym typeface="Symbol" pitchFamily="18" charset="2"/>
              </a:rPr>
              <a:t></a:t>
            </a:r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(-3y) ; 2x</a:t>
            </a:r>
            <a:r>
              <a:rPr lang="fr-FR" sz="2400" b="0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  <a:sym typeface="Symbol" pitchFamily="18" charset="2"/>
              </a:rPr>
              <a:t></a:t>
            </a:r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(-1) ;4</a:t>
            </a:r>
            <a:r>
              <a:rPr lang="fr-FR" sz="2400" b="0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  <a:sym typeface="Symbol" pitchFamily="18" charset="2"/>
              </a:rPr>
              <a:t></a:t>
            </a:r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(-3y) ; 4</a:t>
            </a:r>
            <a:r>
              <a:rPr lang="fr-FR" sz="2400" b="0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  <a:sym typeface="Symbol" pitchFamily="18" charset="2"/>
              </a:rPr>
              <a:t></a:t>
            </a:r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(-1)</a:t>
            </a:r>
            <a:endParaRPr lang="fr-FR" sz="3600" i="1" dirty="0">
              <a:solidFill>
                <a:srgbClr val="CC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2053270" y="3050223"/>
            <a:ext cx="32079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-</a:t>
            </a:r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6xy ; -2x ; -12y , -</a:t>
            </a:r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4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2973390" y="3649663"/>
            <a:ext cx="30540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- 6xy - 2 x - 12y - </a:t>
            </a:r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4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1404045" y="5017147"/>
            <a:ext cx="60753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6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(2x + 4)(-3y -1)= </a:t>
            </a:r>
            <a:r>
              <a:rPr lang="fr-FR" sz="36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- 6xy - 2x - 12y </a:t>
            </a:r>
            <a:r>
              <a:rPr lang="fr-FR" sz="36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- 4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/>
      <p:bldP spid="52231" grpId="0"/>
      <p:bldP spid="52232" grpId="0"/>
      <p:bldP spid="52234" grpId="0"/>
      <p:bldP spid="52235" grpId="0"/>
      <p:bldP spid="522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 dirty="0">
              <a:solidFill>
                <a:srgbClr val="CC00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02336" y="394653"/>
            <a:ext cx="7431088" cy="646113"/>
            <a:chOff x="386" y="191"/>
            <a:chExt cx="4681" cy="407"/>
          </a:xfrm>
        </p:grpSpPr>
        <p:sp>
          <p:nvSpPr>
            <p:cNvPr id="46091" name="Text Box 4"/>
            <p:cNvSpPr txBox="1">
              <a:spLocks noChangeArrowheads="1"/>
            </p:cNvSpPr>
            <p:nvPr/>
          </p:nvSpPr>
          <p:spPr bwMode="auto">
            <a:xfrm>
              <a:off x="1669" y="191"/>
              <a:ext cx="339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/>
              <a:r>
                <a:rPr lang="ar-DZ" sz="2800" dirty="0" smtClean="0">
                  <a:solidFill>
                    <a:srgbClr val="000099"/>
                  </a:solidFill>
                  <a:latin typeface="Aparajita" pitchFamily="34" charset="0"/>
                </a:rPr>
                <a:t>انشر </a:t>
              </a:r>
              <a:r>
                <a:rPr lang="ar-DZ" sz="2800" dirty="0" err="1" smtClean="0">
                  <a:solidFill>
                    <a:srgbClr val="000099"/>
                  </a:solidFill>
                  <a:latin typeface="Aparajita" pitchFamily="34" charset="0"/>
                </a:rPr>
                <a:t>و</a:t>
              </a:r>
              <a:r>
                <a:rPr lang="ar-DZ" sz="2800" dirty="0" smtClean="0">
                  <a:solidFill>
                    <a:srgbClr val="000099"/>
                  </a:solidFill>
                  <a:latin typeface="Aparajita" pitchFamily="34" charset="0"/>
                </a:rPr>
                <a:t> بسّط العبارة الجبرية التالية</a:t>
              </a:r>
              <a:endParaRPr lang="fr-FR" sz="2800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46092" name="Text Box 5"/>
            <p:cNvSpPr txBox="1">
              <a:spLocks noChangeArrowheads="1"/>
            </p:cNvSpPr>
            <p:nvPr/>
          </p:nvSpPr>
          <p:spPr bwMode="auto">
            <a:xfrm>
              <a:off x="386" y="191"/>
              <a:ext cx="154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(x + 2)(3x -1)</a:t>
              </a:r>
            </a:p>
          </p:txBody>
        </p:sp>
      </p:grp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4214107" y="1330643"/>
            <a:ext cx="462985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/>
              <a:t>كم من عملية ضرب يجب إنجازها</a:t>
            </a:r>
            <a:r>
              <a:rPr lang="fr-FR" sz="2400" dirty="0" smtClean="0"/>
              <a:t>  </a:t>
            </a:r>
            <a:r>
              <a:rPr lang="ar-DZ" sz="2400" dirty="0" smtClean="0"/>
              <a:t>بالتوزيع</a:t>
            </a:r>
            <a:r>
              <a:rPr lang="fr-FR" sz="2400" dirty="0" smtClean="0"/>
              <a:t> ؟</a:t>
            </a:r>
            <a:endParaRPr lang="fr-FR" sz="2400" dirty="0"/>
          </a:p>
          <a:p>
            <a:pPr algn="r" rtl="1">
              <a:lnSpc>
                <a:spcPct val="150000"/>
              </a:lnSpc>
            </a:pPr>
            <a:endParaRPr lang="fr-FR" sz="2400" dirty="0"/>
          </a:p>
          <a:p>
            <a:pPr algn="r" rtl="1"/>
            <a:r>
              <a:rPr lang="ar-DZ" sz="2400" dirty="0" smtClean="0"/>
              <a:t>ما هي عمليات الضرب الناتجة ؟</a:t>
            </a:r>
            <a:endParaRPr lang="fr-FR" sz="2400" dirty="0"/>
          </a:p>
          <a:p>
            <a:pPr algn="r" rtl="1">
              <a:lnSpc>
                <a:spcPct val="150000"/>
              </a:lnSpc>
            </a:pPr>
            <a:endParaRPr lang="fr-FR" sz="2400" dirty="0"/>
          </a:p>
          <a:p>
            <a:pPr algn="r" rtl="1"/>
            <a:r>
              <a:rPr lang="ar-DZ" sz="2400" dirty="0" smtClean="0"/>
              <a:t>نتيجة كلّ جداء</a:t>
            </a:r>
            <a:r>
              <a:rPr lang="fr-FR" sz="2400" dirty="0" smtClean="0"/>
              <a:t>:</a:t>
            </a:r>
            <a:endParaRPr lang="fr-FR" sz="2400" dirty="0"/>
          </a:p>
          <a:p>
            <a:pPr algn="r" rtl="1"/>
            <a:endParaRPr lang="ar-DZ" sz="2400" dirty="0" smtClean="0"/>
          </a:p>
          <a:p>
            <a:pPr algn="r" rtl="1"/>
            <a:r>
              <a:rPr lang="ar-DZ" sz="2400" dirty="0" smtClean="0"/>
              <a:t>تبسيط الحدود المتشابهة</a:t>
            </a:r>
          </a:p>
          <a:p>
            <a:pPr algn="r" rtl="1"/>
            <a:endParaRPr lang="fr-FR" sz="2400" dirty="0"/>
          </a:p>
          <a:p>
            <a:pPr algn="r" rtl="1"/>
            <a:r>
              <a:rPr lang="ar-DZ" sz="2400" dirty="0" smtClean="0"/>
              <a:t>الجواب الأخير :</a:t>
            </a:r>
            <a:endParaRPr lang="fr-FR" sz="2400" dirty="0"/>
          </a:p>
          <a:p>
            <a:pPr algn="r" rtl="1"/>
            <a:endParaRPr lang="fr-FR" sz="2400" dirty="0"/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2118360" y="1340168"/>
            <a:ext cx="3706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4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425043" y="2212659"/>
            <a:ext cx="4932000" cy="6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2</a:t>
            </a:r>
            <a:r>
              <a:rPr lang="fr-FR" sz="2400" b="0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  <a:sym typeface="Symbol" pitchFamily="18" charset="2"/>
              </a:rPr>
              <a:t></a:t>
            </a:r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3x  ; 2</a:t>
            </a:r>
            <a:r>
              <a:rPr lang="fr-FR" sz="2400" b="0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  <a:sym typeface="Symbol" pitchFamily="18" charset="2"/>
              </a:rPr>
              <a:t></a:t>
            </a:r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(-1) </a:t>
            </a:r>
            <a:r>
              <a:rPr lang="ar-DZ" sz="3600" i="1" dirty="0" smtClean="0">
                <a:solidFill>
                  <a:srgbClr val="CC0000"/>
                </a:solidFill>
                <a:latin typeface="Aparajita" pitchFamily="34" charset="0"/>
              </a:rPr>
              <a:t> </a:t>
            </a:r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 ;</a:t>
            </a:r>
            <a:r>
              <a:rPr lang="ar-DZ" sz="3600" i="1" dirty="0" smtClean="0">
                <a:solidFill>
                  <a:srgbClr val="CC0000"/>
                </a:solidFill>
                <a:latin typeface="Aparajita" pitchFamily="34" charset="0"/>
              </a:rPr>
              <a:t> </a:t>
            </a:r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x</a:t>
            </a:r>
            <a:r>
              <a:rPr lang="fr-FR" sz="2400" b="0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  <a:sym typeface="Symbol" pitchFamily="18" charset="2"/>
              </a:rPr>
              <a:t></a:t>
            </a:r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3x  ;  x</a:t>
            </a:r>
            <a:r>
              <a:rPr lang="fr-FR" sz="2400" b="0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  <a:sym typeface="Symbol" pitchFamily="18" charset="2"/>
              </a:rPr>
              <a:t></a:t>
            </a:r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(-1) </a:t>
            </a:r>
          </a:p>
          <a:p>
            <a:pPr algn="l"/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ar-DZ" sz="3600" i="1" dirty="0" smtClean="0">
                <a:solidFill>
                  <a:srgbClr val="CC0000"/>
                </a:solidFill>
                <a:latin typeface="Aparajita" pitchFamily="34" charset="0"/>
              </a:rPr>
              <a:t> </a:t>
            </a:r>
            <a:endParaRPr lang="fr-FR" sz="3600" i="1" dirty="0">
              <a:solidFill>
                <a:srgbClr val="CC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2669329" y="3028324"/>
            <a:ext cx="26693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3x²</a:t>
            </a:r>
            <a:r>
              <a:rPr lang="ar-DZ" sz="3600" i="1" dirty="0" smtClean="0">
                <a:solidFill>
                  <a:srgbClr val="CC0000"/>
                </a:solidFill>
                <a:latin typeface="Aparajita" pitchFamily="34" charset="0"/>
              </a:rPr>
              <a:t> </a:t>
            </a:r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;</a:t>
            </a:r>
            <a:r>
              <a:rPr lang="ar-DZ" sz="3600" i="1" dirty="0" smtClean="0">
                <a:solidFill>
                  <a:srgbClr val="CC0000"/>
                </a:solidFill>
                <a:latin typeface="Aparajita" pitchFamily="34" charset="0"/>
              </a:rPr>
              <a:t> </a:t>
            </a:r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-x</a:t>
            </a:r>
            <a:r>
              <a:rPr lang="ar-DZ" sz="3600" i="1" dirty="0" smtClean="0">
                <a:solidFill>
                  <a:srgbClr val="CC0000"/>
                </a:solidFill>
                <a:latin typeface="Aparajita" pitchFamily="34" charset="0"/>
              </a:rPr>
              <a:t> </a:t>
            </a:r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;</a:t>
            </a:r>
            <a:r>
              <a:rPr lang="ar-DZ" sz="3600" i="1" dirty="0" smtClean="0">
                <a:solidFill>
                  <a:srgbClr val="CC0000"/>
                </a:solidFill>
                <a:latin typeface="Aparajita" pitchFamily="34" charset="0"/>
              </a:rPr>
              <a:t> </a:t>
            </a:r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6x</a:t>
            </a:r>
            <a:r>
              <a:rPr lang="ar-DZ" sz="3600" i="1" dirty="0" smtClean="0">
                <a:solidFill>
                  <a:srgbClr val="CC0000"/>
                </a:solidFill>
                <a:latin typeface="Aparajita" pitchFamily="34" charset="0"/>
              </a:rPr>
              <a:t> </a:t>
            </a:r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;-</a:t>
            </a:r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2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2900997" y="3752331"/>
            <a:ext cx="22413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3x² -x + 6x -2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2479548" y="5430372"/>
            <a:ext cx="43297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6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(x + 2)(3x –1)= 3x² +5x -2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3090756" y="4490442"/>
            <a:ext cx="17459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3x² +5x 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/>
      <p:bldP spid="53255" grpId="0"/>
      <p:bldP spid="53256" grpId="0"/>
      <p:bldP spid="53257" grpId="0"/>
      <p:bldP spid="53258" grpId="0"/>
      <p:bldP spid="53259" grpId="0"/>
      <p:bldP spid="532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>
              <a:solidFill>
                <a:srgbClr val="CC00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27136" y="303213"/>
            <a:ext cx="6656398" cy="701674"/>
            <a:chOff x="710" y="191"/>
            <a:chExt cx="4193" cy="442"/>
          </a:xfrm>
        </p:grpSpPr>
        <p:sp>
          <p:nvSpPr>
            <p:cNvPr id="47115" name="Text Box 4"/>
            <p:cNvSpPr txBox="1">
              <a:spLocks noChangeArrowheads="1"/>
            </p:cNvSpPr>
            <p:nvPr/>
          </p:nvSpPr>
          <p:spPr bwMode="auto">
            <a:xfrm>
              <a:off x="2840" y="191"/>
              <a:ext cx="206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ar-DZ" sz="3200" dirty="0" smtClean="0">
                  <a:solidFill>
                    <a:srgbClr val="000099"/>
                  </a:solidFill>
                </a:rPr>
                <a:t>أنشر </a:t>
              </a:r>
              <a:r>
                <a:rPr lang="ar-DZ" sz="3200" dirty="0" err="1" smtClean="0">
                  <a:solidFill>
                    <a:srgbClr val="000099"/>
                  </a:solidFill>
                </a:rPr>
                <a:t>و</a:t>
              </a:r>
              <a:r>
                <a:rPr lang="ar-DZ" sz="3200" dirty="0" smtClean="0">
                  <a:solidFill>
                    <a:srgbClr val="000099"/>
                  </a:solidFill>
                </a:rPr>
                <a:t> بسّط العبارة: </a:t>
              </a:r>
              <a:endParaRPr lang="fr-FR" sz="3200" dirty="0">
                <a:solidFill>
                  <a:srgbClr val="000099"/>
                </a:solidFill>
              </a:endParaRPr>
            </a:p>
          </p:txBody>
        </p:sp>
        <p:sp>
          <p:nvSpPr>
            <p:cNvPr id="47116" name="Text Box 5"/>
            <p:cNvSpPr txBox="1">
              <a:spLocks noChangeArrowheads="1"/>
            </p:cNvSpPr>
            <p:nvPr/>
          </p:nvSpPr>
          <p:spPr bwMode="auto">
            <a:xfrm>
              <a:off x="710" y="226"/>
              <a:ext cx="186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(- 4x - 2)(3 – 5x)</a:t>
              </a:r>
            </a:p>
          </p:txBody>
        </p:sp>
      </p:grp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135378" y="1547964"/>
            <a:ext cx="462985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/>
              <a:t>كم من عملية ضرب يجب إنجازها</a:t>
            </a:r>
            <a:r>
              <a:rPr lang="fr-FR" sz="2400" dirty="0" smtClean="0"/>
              <a:t>  </a:t>
            </a:r>
            <a:r>
              <a:rPr lang="ar-DZ" sz="2400" dirty="0" smtClean="0"/>
              <a:t>بالتوزيع</a:t>
            </a:r>
            <a:r>
              <a:rPr lang="fr-FR" sz="2400" dirty="0" smtClean="0"/>
              <a:t> ؟</a:t>
            </a:r>
            <a:endParaRPr lang="fr-FR" sz="2400" dirty="0"/>
          </a:p>
          <a:p>
            <a:pPr algn="r" rtl="1"/>
            <a:endParaRPr lang="fr-FR" sz="2400" dirty="0"/>
          </a:p>
          <a:p>
            <a:pPr algn="r" rtl="1"/>
            <a:r>
              <a:rPr lang="fr-FR" sz="2400" dirty="0" smtClean="0"/>
              <a:t> </a:t>
            </a:r>
            <a:r>
              <a:rPr lang="ar-DZ" sz="2400" dirty="0" smtClean="0"/>
              <a:t>ما هي عمليات الضرب الناتجة</a:t>
            </a:r>
            <a:r>
              <a:rPr lang="fr-FR" sz="2400" dirty="0" smtClean="0"/>
              <a:t> </a:t>
            </a:r>
            <a:r>
              <a:rPr lang="ar-DZ" sz="2400" dirty="0" smtClean="0"/>
              <a:t>؟</a:t>
            </a:r>
            <a:endParaRPr lang="fr-FR" sz="2400" dirty="0" smtClean="0"/>
          </a:p>
          <a:p>
            <a:pPr algn="r" rtl="1"/>
            <a:endParaRPr lang="fr-FR" sz="2400" dirty="0"/>
          </a:p>
          <a:p>
            <a:pPr algn="r" rtl="1"/>
            <a:r>
              <a:rPr lang="ar-DZ" sz="2400" dirty="0" smtClean="0"/>
              <a:t>نتيجة كلّ جداء</a:t>
            </a:r>
            <a:r>
              <a:rPr lang="fr-FR" sz="2400" dirty="0" smtClean="0"/>
              <a:t>:</a:t>
            </a:r>
            <a:endParaRPr lang="fr-FR" sz="2400" dirty="0"/>
          </a:p>
          <a:p>
            <a:pPr algn="r" rtl="1"/>
            <a:endParaRPr lang="fr-FR" sz="2400" dirty="0"/>
          </a:p>
          <a:p>
            <a:pPr algn="r" rtl="1"/>
            <a:r>
              <a:rPr lang="ar-DZ" sz="2400" dirty="0" smtClean="0"/>
              <a:t>الجواب الأخير</a:t>
            </a:r>
            <a:r>
              <a:rPr lang="fr-FR" sz="2400" dirty="0" smtClean="0"/>
              <a:t> </a:t>
            </a:r>
            <a:r>
              <a:rPr lang="ar-DZ" sz="2400" dirty="0" smtClean="0"/>
              <a:t> للنشر :</a:t>
            </a:r>
            <a:r>
              <a:rPr lang="fr-FR" sz="2400" dirty="0" smtClean="0"/>
              <a:t> </a:t>
            </a:r>
            <a:endParaRPr lang="fr-FR" sz="2400" dirty="0"/>
          </a:p>
          <a:p>
            <a:pPr algn="r" rtl="1"/>
            <a:endParaRPr lang="fr-FR" sz="2400" dirty="0"/>
          </a:p>
          <a:p>
            <a:pPr algn="r" rtl="1"/>
            <a:r>
              <a:rPr lang="ar-DZ" sz="2400" dirty="0" smtClean="0"/>
              <a:t>التبسيط إن كانت هناك حدود متشابهة</a:t>
            </a:r>
            <a:endParaRPr lang="fr-FR" sz="2400" dirty="0"/>
          </a:p>
          <a:p>
            <a:pPr algn="r" rtl="1"/>
            <a:endParaRPr lang="fr-FR" sz="2400" dirty="0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2881154" y="1510893"/>
            <a:ext cx="3706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4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 flipH="1">
            <a:off x="198119" y="2215515"/>
            <a:ext cx="5760000" cy="5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-4x</a:t>
            </a:r>
            <a:r>
              <a:rPr lang="fr-FR" sz="2400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  <a:sym typeface="Symbol" pitchFamily="18" charset="2"/>
              </a:rPr>
              <a:t></a:t>
            </a:r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3 ; -4x</a:t>
            </a:r>
            <a:r>
              <a:rPr lang="fr-FR" sz="2400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  <a:sym typeface="Symbol" pitchFamily="18" charset="2"/>
              </a:rPr>
              <a:t></a:t>
            </a:r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(-5x) ; -2</a:t>
            </a:r>
            <a:r>
              <a:rPr lang="fr-FR" sz="2400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  <a:sym typeface="Symbol" pitchFamily="18" charset="2"/>
              </a:rPr>
              <a:t></a:t>
            </a:r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3 ;-2</a:t>
            </a:r>
            <a:r>
              <a:rPr lang="fr-FR" sz="2400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  <a:sym typeface="Symbol" pitchFamily="18" charset="2"/>
              </a:rPr>
              <a:t></a:t>
            </a:r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(-5x)</a:t>
            </a:r>
          </a:p>
          <a:p>
            <a:pPr algn="l"/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 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2184552" y="3009441"/>
            <a:ext cx="32367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-</a:t>
            </a:r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12x ; 20x² ; -6 ;</a:t>
            </a:r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10x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1709130" y="3695383"/>
            <a:ext cx="33826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-</a:t>
            </a:r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12x + 20x² - 6 + 10x</a:t>
            </a:r>
            <a:endParaRPr lang="fr-FR" sz="3600" i="1" dirty="0">
              <a:solidFill>
                <a:srgbClr val="CC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2034398" y="5524500"/>
            <a:ext cx="460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6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(- 4x – 2)(3 – 5x) = 20x²-2x-6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2402668" y="4419600"/>
            <a:ext cx="16578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20x²-2x-6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8" grpId="0"/>
      <p:bldP spid="54279" grpId="0"/>
      <p:bldP spid="54280" grpId="0"/>
      <p:bldP spid="54281" grpId="0"/>
      <p:bldP spid="54282" grpId="0"/>
      <p:bldP spid="54283" grpId="0"/>
      <p:bldP spid="542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 dirty="0">
              <a:solidFill>
                <a:srgbClr val="CC00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71638" y="303213"/>
            <a:ext cx="5942013" cy="579437"/>
            <a:chOff x="1053" y="191"/>
            <a:chExt cx="3743" cy="365"/>
          </a:xfrm>
        </p:grpSpPr>
        <p:sp>
          <p:nvSpPr>
            <p:cNvPr id="48139" name="Text Box 4"/>
            <p:cNvSpPr txBox="1">
              <a:spLocks noChangeArrowheads="1"/>
            </p:cNvSpPr>
            <p:nvPr/>
          </p:nvSpPr>
          <p:spPr bwMode="auto">
            <a:xfrm>
              <a:off x="2891" y="191"/>
              <a:ext cx="190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ar-DZ" sz="3200" dirty="0" smtClean="0">
                  <a:solidFill>
                    <a:srgbClr val="000099"/>
                  </a:solidFill>
                </a:rPr>
                <a:t>أنشر </a:t>
              </a:r>
              <a:r>
                <a:rPr lang="ar-DZ" sz="3200" dirty="0" err="1" smtClean="0">
                  <a:solidFill>
                    <a:srgbClr val="000099"/>
                  </a:solidFill>
                </a:rPr>
                <a:t>و</a:t>
              </a:r>
              <a:r>
                <a:rPr lang="ar-DZ" sz="3200" dirty="0" smtClean="0">
                  <a:solidFill>
                    <a:srgbClr val="000099"/>
                  </a:solidFill>
                </a:rPr>
                <a:t> بسّط العبارة: </a:t>
              </a:r>
              <a:endParaRPr lang="fr-FR" sz="3200" dirty="0">
                <a:solidFill>
                  <a:srgbClr val="000099"/>
                </a:solidFill>
              </a:endParaRPr>
            </a:p>
          </p:txBody>
        </p:sp>
        <p:sp>
          <p:nvSpPr>
            <p:cNvPr id="48140" name="Text Box 5"/>
            <p:cNvSpPr txBox="1">
              <a:spLocks noChangeArrowheads="1"/>
            </p:cNvSpPr>
            <p:nvPr/>
          </p:nvSpPr>
          <p:spPr bwMode="auto">
            <a:xfrm>
              <a:off x="1053" y="239"/>
              <a:ext cx="16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400" dirty="0">
                  <a:solidFill>
                    <a:srgbClr val="000099"/>
                  </a:solidFill>
                </a:rPr>
                <a:t>(- 4x - 2)(3 – 5x)</a:t>
              </a:r>
            </a:p>
          </p:txBody>
        </p:sp>
      </p:grp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3919236" y="1604963"/>
            <a:ext cx="462985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/>
              <a:t>كم من عملية ضرب يجب إنجازها</a:t>
            </a:r>
            <a:r>
              <a:rPr lang="fr-FR" sz="2400" dirty="0" smtClean="0"/>
              <a:t>  </a:t>
            </a:r>
            <a:r>
              <a:rPr lang="ar-DZ" sz="2400" dirty="0" smtClean="0"/>
              <a:t>بالتوزيع</a:t>
            </a:r>
            <a:r>
              <a:rPr lang="fr-FR" sz="2400" dirty="0" smtClean="0"/>
              <a:t> ؟</a:t>
            </a:r>
            <a:endParaRPr lang="fr-FR" sz="2400" dirty="0"/>
          </a:p>
          <a:p>
            <a:pPr algn="r" rtl="1"/>
            <a:endParaRPr lang="fr-FR" sz="2400" dirty="0"/>
          </a:p>
          <a:p>
            <a:pPr algn="r" rtl="1"/>
            <a:r>
              <a:rPr lang="fr-FR" sz="2400" dirty="0" smtClean="0"/>
              <a:t> </a:t>
            </a:r>
            <a:r>
              <a:rPr lang="ar-DZ" sz="2400" dirty="0" smtClean="0"/>
              <a:t>ما هي عمليات الضرب الناتجة؟</a:t>
            </a:r>
            <a:r>
              <a:rPr lang="fr-FR" sz="2400" dirty="0" smtClean="0"/>
              <a:t>:</a:t>
            </a:r>
            <a:endParaRPr lang="fr-FR" sz="2400" dirty="0"/>
          </a:p>
          <a:p>
            <a:pPr algn="r" rtl="1"/>
            <a:endParaRPr lang="fr-FR" sz="2400" dirty="0"/>
          </a:p>
          <a:p>
            <a:pPr algn="r" rtl="1"/>
            <a:r>
              <a:rPr lang="ar-DZ" sz="2400" dirty="0" smtClean="0"/>
              <a:t>نتيجة كلّ جداء</a:t>
            </a:r>
            <a:r>
              <a:rPr lang="fr-FR" sz="2400" dirty="0" smtClean="0"/>
              <a:t>:</a:t>
            </a:r>
            <a:endParaRPr lang="fr-FR" sz="2400" dirty="0"/>
          </a:p>
          <a:p>
            <a:pPr algn="r" rtl="1"/>
            <a:endParaRPr lang="fr-FR" sz="2400" dirty="0"/>
          </a:p>
          <a:p>
            <a:pPr algn="r" rtl="1"/>
            <a:r>
              <a:rPr lang="ar-DZ" sz="2400" dirty="0" smtClean="0"/>
              <a:t>الجواب الأخير</a:t>
            </a:r>
            <a:r>
              <a:rPr lang="fr-FR" sz="2400" dirty="0" smtClean="0"/>
              <a:t> </a:t>
            </a:r>
            <a:r>
              <a:rPr lang="ar-DZ" sz="2400" dirty="0" smtClean="0"/>
              <a:t> للنشر :</a:t>
            </a:r>
            <a:endParaRPr lang="fr-FR" sz="2400" dirty="0"/>
          </a:p>
          <a:p>
            <a:pPr algn="r" rtl="1"/>
            <a:endParaRPr lang="fr-FR" sz="2400" dirty="0"/>
          </a:p>
          <a:p>
            <a:pPr algn="r" rtl="1"/>
            <a:r>
              <a:rPr lang="ar-DZ" sz="2400" dirty="0" smtClean="0"/>
              <a:t>التبسيط إن كانت هناك حدود متشابهة</a:t>
            </a:r>
            <a:endParaRPr lang="fr-FR" sz="2400" dirty="0"/>
          </a:p>
          <a:p>
            <a:pPr algn="r" rtl="1"/>
            <a:endParaRPr lang="fr-FR" sz="2400" dirty="0"/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2922588" y="160496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CC0000"/>
                </a:solidFill>
              </a:rPr>
              <a:t>4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145096" y="2321243"/>
            <a:ext cx="5051743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CC0000"/>
                </a:solidFill>
              </a:rPr>
              <a:t>- 4x</a:t>
            </a:r>
            <a:r>
              <a:rPr lang="fr-FR" dirty="0">
                <a:solidFill>
                  <a:srgbClr val="CC0000"/>
                </a:solidFill>
                <a:sym typeface="Symbol" pitchFamily="18" charset="2"/>
              </a:rPr>
              <a:t></a:t>
            </a:r>
            <a:r>
              <a:rPr lang="fr-FR" sz="2400" dirty="0">
                <a:solidFill>
                  <a:srgbClr val="CC0000"/>
                </a:solidFill>
              </a:rPr>
              <a:t>3 ; - 4x</a:t>
            </a:r>
            <a:r>
              <a:rPr lang="fr-FR" sz="2400" dirty="0">
                <a:solidFill>
                  <a:srgbClr val="CC0000"/>
                </a:solidFill>
                <a:sym typeface="Symbol" pitchFamily="18" charset="2"/>
              </a:rPr>
              <a:t></a:t>
            </a:r>
            <a:r>
              <a:rPr lang="fr-FR" sz="2400" dirty="0">
                <a:solidFill>
                  <a:srgbClr val="CC0000"/>
                </a:solidFill>
              </a:rPr>
              <a:t>(-5x</a:t>
            </a:r>
            <a:r>
              <a:rPr lang="fr-FR" sz="2400" dirty="0" smtClean="0">
                <a:solidFill>
                  <a:srgbClr val="CC0000"/>
                </a:solidFill>
              </a:rPr>
              <a:t>) ; -2</a:t>
            </a:r>
            <a:r>
              <a:rPr lang="fr-FR" sz="2400" dirty="0" smtClean="0">
                <a:solidFill>
                  <a:srgbClr val="CC0000"/>
                </a:solidFill>
                <a:sym typeface="Symbol" pitchFamily="18" charset="2"/>
              </a:rPr>
              <a:t></a:t>
            </a:r>
            <a:r>
              <a:rPr lang="fr-FR" sz="2400" dirty="0" smtClean="0">
                <a:solidFill>
                  <a:srgbClr val="CC0000"/>
                </a:solidFill>
              </a:rPr>
              <a:t>3 ; -2</a:t>
            </a:r>
            <a:r>
              <a:rPr lang="fr-FR" sz="2400" dirty="0" smtClean="0">
                <a:solidFill>
                  <a:srgbClr val="CC0000"/>
                </a:solidFill>
                <a:sym typeface="Symbol" pitchFamily="18" charset="2"/>
              </a:rPr>
              <a:t></a:t>
            </a:r>
            <a:r>
              <a:rPr lang="fr-FR" sz="2400" dirty="0" smtClean="0">
                <a:solidFill>
                  <a:srgbClr val="CC0000"/>
                </a:solidFill>
              </a:rPr>
              <a:t>(-5x)</a:t>
            </a:r>
          </a:p>
          <a:p>
            <a:endParaRPr lang="fr-FR" sz="2400" dirty="0" smtClean="0">
              <a:solidFill>
                <a:srgbClr val="CC0000"/>
              </a:solidFill>
            </a:endParaRP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2476722" y="3040063"/>
            <a:ext cx="2492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CC0000"/>
                </a:solidFill>
              </a:rPr>
              <a:t>-12x;20x²;-6;10x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2005012" y="3802063"/>
            <a:ext cx="254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CC0000"/>
                </a:solidFill>
              </a:rPr>
              <a:t>-12x+20x²-6+10x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2053907" y="5730240"/>
            <a:ext cx="436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>
                <a:solidFill>
                  <a:srgbClr val="000099"/>
                </a:solidFill>
              </a:rPr>
              <a:t>(- 4x – 2)(3 – 5x) = 20x²-2x-6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2053907" y="4526280"/>
            <a:ext cx="1508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CC0000"/>
                </a:solidFill>
              </a:rPr>
              <a:t>20x²-2x-6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2" grpId="0"/>
      <p:bldP spid="55303" grpId="0"/>
      <p:bldP spid="55304" grpId="0"/>
      <p:bldP spid="55305" grpId="0"/>
      <p:bldP spid="55306" grpId="0"/>
      <p:bldP spid="55307" grpId="0"/>
      <p:bldP spid="5530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>
              <a:solidFill>
                <a:srgbClr val="CC00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46276" y="303213"/>
            <a:ext cx="6670676" cy="579437"/>
            <a:chOff x="1226" y="191"/>
            <a:chExt cx="4202" cy="365"/>
          </a:xfrm>
        </p:grpSpPr>
        <p:sp>
          <p:nvSpPr>
            <p:cNvPr id="49163" name="Text Box 4"/>
            <p:cNvSpPr txBox="1">
              <a:spLocks noChangeArrowheads="1"/>
            </p:cNvSpPr>
            <p:nvPr/>
          </p:nvSpPr>
          <p:spPr bwMode="auto">
            <a:xfrm>
              <a:off x="3471" y="191"/>
              <a:ext cx="195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ar-DZ" sz="3200" dirty="0" smtClean="0">
                  <a:solidFill>
                    <a:srgbClr val="000099"/>
                  </a:solidFill>
                </a:rPr>
                <a:t>أنشر </a:t>
              </a:r>
              <a:r>
                <a:rPr lang="ar-DZ" sz="3200" dirty="0" err="1" smtClean="0">
                  <a:solidFill>
                    <a:srgbClr val="000099"/>
                  </a:solidFill>
                </a:rPr>
                <a:t>و</a:t>
              </a:r>
              <a:r>
                <a:rPr lang="ar-DZ" sz="3200" dirty="0" smtClean="0">
                  <a:solidFill>
                    <a:srgbClr val="000099"/>
                  </a:solidFill>
                </a:rPr>
                <a:t> بسّط العبارة: </a:t>
              </a:r>
              <a:endParaRPr lang="fr-FR" sz="3200" dirty="0">
                <a:solidFill>
                  <a:srgbClr val="000099"/>
                </a:solidFill>
              </a:endParaRPr>
            </a:p>
          </p:txBody>
        </p:sp>
        <p:sp>
          <p:nvSpPr>
            <p:cNvPr id="49164" name="Text Box 5"/>
            <p:cNvSpPr txBox="1">
              <a:spLocks noChangeArrowheads="1"/>
            </p:cNvSpPr>
            <p:nvPr/>
          </p:nvSpPr>
          <p:spPr bwMode="auto">
            <a:xfrm>
              <a:off x="1226" y="236"/>
              <a:ext cx="157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400" dirty="0">
                  <a:solidFill>
                    <a:srgbClr val="000099"/>
                  </a:solidFill>
                </a:rPr>
                <a:t>(3x + 1)(3x – 1)</a:t>
              </a:r>
            </a:p>
          </p:txBody>
        </p:sp>
      </p:grp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3751595" y="1604963"/>
            <a:ext cx="462985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/>
              <a:t>كم من عملية ضرب يجب إنجازها</a:t>
            </a:r>
            <a:r>
              <a:rPr lang="fr-FR" sz="2400" dirty="0" smtClean="0"/>
              <a:t>  </a:t>
            </a:r>
            <a:r>
              <a:rPr lang="ar-DZ" sz="2400" dirty="0" smtClean="0"/>
              <a:t>بالتوزيع</a:t>
            </a:r>
            <a:r>
              <a:rPr lang="fr-FR" sz="2400" dirty="0" smtClean="0"/>
              <a:t> ؟</a:t>
            </a:r>
            <a:endParaRPr lang="fr-FR" sz="2400" dirty="0"/>
          </a:p>
          <a:p>
            <a:pPr algn="r" rtl="1"/>
            <a:endParaRPr lang="fr-FR" sz="2400" dirty="0"/>
          </a:p>
          <a:p>
            <a:pPr algn="r" rtl="1"/>
            <a:r>
              <a:rPr lang="ar-DZ" sz="2400" dirty="0" smtClean="0"/>
              <a:t> ما هي عمليات الضرب الناتجة ؟ </a:t>
            </a:r>
            <a:endParaRPr lang="fr-FR" sz="2400" dirty="0"/>
          </a:p>
          <a:p>
            <a:pPr algn="r" rtl="1"/>
            <a:endParaRPr lang="fr-FR" sz="2400" dirty="0"/>
          </a:p>
          <a:p>
            <a:pPr algn="r" rtl="1"/>
            <a:r>
              <a:rPr lang="ar-DZ" sz="2400" dirty="0" smtClean="0"/>
              <a:t>نتيجة كلّ جداء </a:t>
            </a:r>
            <a:r>
              <a:rPr lang="fr-FR" sz="2400" dirty="0" smtClean="0"/>
              <a:t>:</a:t>
            </a:r>
            <a:r>
              <a:rPr lang="ar-DZ" sz="2400" dirty="0" smtClean="0"/>
              <a:t> </a:t>
            </a:r>
            <a:endParaRPr lang="fr-FR" sz="2400" dirty="0"/>
          </a:p>
          <a:p>
            <a:pPr algn="r" rtl="1"/>
            <a:endParaRPr lang="fr-FR" sz="2400" dirty="0"/>
          </a:p>
          <a:p>
            <a:pPr algn="r" rtl="1"/>
            <a:r>
              <a:rPr lang="ar-DZ" sz="2400" dirty="0" smtClean="0"/>
              <a:t>الجواب الأخير</a:t>
            </a:r>
            <a:r>
              <a:rPr lang="fr-FR" sz="2400" dirty="0" smtClean="0"/>
              <a:t> </a:t>
            </a:r>
            <a:r>
              <a:rPr lang="ar-DZ" sz="2400" dirty="0" smtClean="0"/>
              <a:t> للنشر :</a:t>
            </a:r>
            <a:r>
              <a:rPr lang="fr-FR" sz="2400" dirty="0" smtClean="0"/>
              <a:t> </a:t>
            </a:r>
          </a:p>
          <a:p>
            <a:pPr algn="r" rtl="1"/>
            <a:endParaRPr lang="fr-FR" sz="2400" dirty="0"/>
          </a:p>
          <a:p>
            <a:pPr algn="r" rtl="1"/>
            <a:r>
              <a:rPr lang="ar-DZ" sz="2400" dirty="0" smtClean="0"/>
              <a:t>التبسيط إن كانت هناك حدود متشابهة</a:t>
            </a:r>
            <a:endParaRPr lang="fr-FR" sz="2400" dirty="0"/>
          </a:p>
          <a:p>
            <a:pPr algn="r" rtl="1"/>
            <a:endParaRPr lang="fr-FR" sz="2400" dirty="0"/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3166428" y="1604963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CC0000"/>
                </a:solidFill>
              </a:rPr>
              <a:t>4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365760" y="2320925"/>
            <a:ext cx="4428000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CC0000"/>
                </a:solidFill>
              </a:rPr>
              <a:t>3x</a:t>
            </a:r>
            <a:r>
              <a:rPr lang="fr-FR" dirty="0">
                <a:solidFill>
                  <a:srgbClr val="CC0000"/>
                </a:solidFill>
                <a:sym typeface="Symbol" pitchFamily="18" charset="2"/>
              </a:rPr>
              <a:t></a:t>
            </a:r>
            <a:r>
              <a:rPr lang="fr-FR" sz="2400" dirty="0">
                <a:solidFill>
                  <a:srgbClr val="CC0000"/>
                </a:solidFill>
              </a:rPr>
              <a:t>3x ; 3x</a:t>
            </a:r>
            <a:r>
              <a:rPr lang="fr-FR" sz="2400" dirty="0">
                <a:solidFill>
                  <a:srgbClr val="CC0000"/>
                </a:solidFill>
                <a:sym typeface="Symbol" pitchFamily="18" charset="2"/>
              </a:rPr>
              <a:t></a:t>
            </a:r>
            <a:r>
              <a:rPr lang="fr-FR" sz="2400" dirty="0">
                <a:solidFill>
                  <a:srgbClr val="CC0000"/>
                </a:solidFill>
              </a:rPr>
              <a:t>(-1</a:t>
            </a:r>
            <a:r>
              <a:rPr lang="fr-FR" sz="2400" dirty="0" smtClean="0">
                <a:solidFill>
                  <a:srgbClr val="CC0000"/>
                </a:solidFill>
              </a:rPr>
              <a:t>) ; 1</a:t>
            </a:r>
            <a:r>
              <a:rPr lang="fr-FR" sz="2400" dirty="0" smtClean="0">
                <a:solidFill>
                  <a:srgbClr val="CC0000"/>
                </a:solidFill>
                <a:sym typeface="Symbol" pitchFamily="18" charset="2"/>
              </a:rPr>
              <a:t></a:t>
            </a:r>
            <a:r>
              <a:rPr lang="fr-FR" sz="2400" dirty="0" smtClean="0">
                <a:solidFill>
                  <a:srgbClr val="CC0000"/>
                </a:solidFill>
              </a:rPr>
              <a:t>3x ; 1</a:t>
            </a:r>
            <a:r>
              <a:rPr lang="fr-FR" sz="2400" dirty="0" smtClean="0">
                <a:solidFill>
                  <a:srgbClr val="CC0000"/>
                </a:solidFill>
                <a:sym typeface="Symbol" pitchFamily="18" charset="2"/>
              </a:rPr>
              <a:t>(</a:t>
            </a:r>
            <a:r>
              <a:rPr lang="fr-FR" sz="2400" dirty="0" smtClean="0">
                <a:solidFill>
                  <a:srgbClr val="CC0000"/>
                </a:solidFill>
              </a:rPr>
              <a:t>-1)</a:t>
            </a:r>
          </a:p>
          <a:p>
            <a:endParaRPr lang="fr-FR" sz="2400" dirty="0">
              <a:solidFill>
                <a:srgbClr val="CC0000"/>
              </a:solidFill>
            </a:endParaRP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2678986" y="3065463"/>
            <a:ext cx="1982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CC0000"/>
                </a:solidFill>
              </a:rPr>
              <a:t>9x²;-3x;3x;-1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2553573" y="3786823"/>
            <a:ext cx="210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CC0000"/>
                </a:solidFill>
              </a:rPr>
              <a:t>9x² -3x +3x -1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2528173" y="5852160"/>
            <a:ext cx="384381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>
                <a:solidFill>
                  <a:srgbClr val="000099"/>
                </a:solidFill>
              </a:rPr>
              <a:t>( 3x +1)( 3x – 1)= 9x² - 1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2455227" y="4541520"/>
            <a:ext cx="106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CC0000"/>
                </a:solidFill>
              </a:rPr>
              <a:t>9x² - 1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6" grpId="0"/>
      <p:bldP spid="56327" grpId="0"/>
      <p:bldP spid="56328" grpId="0"/>
      <p:bldP spid="56329" grpId="0"/>
      <p:bldP spid="56330" grpId="0"/>
      <p:bldP spid="56331" grpId="0"/>
      <p:bldP spid="563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 dirty="0">
              <a:solidFill>
                <a:srgbClr val="CC00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454276" y="303213"/>
            <a:ext cx="6162676" cy="579437"/>
            <a:chOff x="1546" y="191"/>
            <a:chExt cx="3882" cy="365"/>
          </a:xfrm>
        </p:grpSpPr>
        <p:sp>
          <p:nvSpPr>
            <p:cNvPr id="50187" name="Text Box 4"/>
            <p:cNvSpPr txBox="1">
              <a:spLocks noChangeArrowheads="1"/>
            </p:cNvSpPr>
            <p:nvPr/>
          </p:nvSpPr>
          <p:spPr bwMode="auto">
            <a:xfrm>
              <a:off x="3451" y="191"/>
              <a:ext cx="197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ar-DZ" sz="3200" dirty="0" smtClean="0">
                  <a:solidFill>
                    <a:srgbClr val="000099"/>
                  </a:solidFill>
                </a:rPr>
                <a:t>أنشر </a:t>
              </a:r>
              <a:r>
                <a:rPr lang="ar-DZ" sz="3200" dirty="0" err="1" smtClean="0">
                  <a:solidFill>
                    <a:srgbClr val="000099"/>
                  </a:solidFill>
                </a:rPr>
                <a:t>و</a:t>
              </a:r>
              <a:r>
                <a:rPr lang="ar-DZ" sz="3200" dirty="0" smtClean="0">
                  <a:solidFill>
                    <a:srgbClr val="000099"/>
                  </a:solidFill>
                </a:rPr>
                <a:t> بسّط العبارة: </a:t>
              </a:r>
              <a:endParaRPr lang="fr-FR" sz="3200" dirty="0">
                <a:solidFill>
                  <a:srgbClr val="000099"/>
                </a:solidFill>
              </a:endParaRPr>
            </a:p>
          </p:txBody>
        </p:sp>
        <p:sp>
          <p:nvSpPr>
            <p:cNvPr id="50188" name="Text Box 5"/>
            <p:cNvSpPr txBox="1">
              <a:spLocks noChangeArrowheads="1"/>
            </p:cNvSpPr>
            <p:nvPr/>
          </p:nvSpPr>
          <p:spPr bwMode="auto">
            <a:xfrm>
              <a:off x="1546" y="229"/>
              <a:ext cx="17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400" dirty="0">
                  <a:solidFill>
                    <a:srgbClr val="000099"/>
                  </a:solidFill>
                </a:rPr>
                <a:t>(x²- 3x + 1)(-2 + x)</a:t>
              </a:r>
            </a:p>
          </p:txBody>
        </p:sp>
      </p:grp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4143396" y="1264007"/>
            <a:ext cx="462985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/>
              <a:t>كم من عملية ضرب يجب إنجازها</a:t>
            </a:r>
            <a:r>
              <a:rPr lang="fr-FR" sz="2400" dirty="0" smtClean="0"/>
              <a:t>  </a:t>
            </a:r>
            <a:r>
              <a:rPr lang="ar-DZ" sz="2400" dirty="0" smtClean="0"/>
              <a:t>بالتوزيع</a:t>
            </a:r>
            <a:r>
              <a:rPr lang="fr-FR" sz="2400" dirty="0" smtClean="0"/>
              <a:t> ؟</a:t>
            </a:r>
            <a:endParaRPr lang="fr-FR" sz="2400" dirty="0"/>
          </a:p>
          <a:p>
            <a:pPr algn="r" rtl="1">
              <a:lnSpc>
                <a:spcPct val="200000"/>
              </a:lnSpc>
            </a:pPr>
            <a:endParaRPr lang="fr-FR" sz="2400" dirty="0"/>
          </a:p>
          <a:p>
            <a:pPr algn="r" rtl="1"/>
            <a:r>
              <a:rPr lang="ar-DZ" sz="2400" dirty="0" smtClean="0"/>
              <a:t>ما هي عمليات الضرب الناتجة</a:t>
            </a:r>
            <a:r>
              <a:rPr lang="fr-FR" sz="2400" dirty="0" smtClean="0"/>
              <a:t> </a:t>
            </a:r>
            <a:r>
              <a:rPr lang="ar-DZ" sz="2400" dirty="0" smtClean="0"/>
              <a:t>؟</a:t>
            </a:r>
            <a:endParaRPr lang="fr-FR" sz="2400" dirty="0"/>
          </a:p>
          <a:p>
            <a:pPr algn="r" rtl="1">
              <a:lnSpc>
                <a:spcPct val="200000"/>
              </a:lnSpc>
            </a:pPr>
            <a:endParaRPr lang="fr-FR" sz="2400" dirty="0"/>
          </a:p>
          <a:p>
            <a:pPr algn="r" rtl="1"/>
            <a:r>
              <a:rPr lang="ar-DZ" sz="2400" dirty="0" smtClean="0"/>
              <a:t>نتيجة كلّ جداء</a:t>
            </a:r>
            <a:r>
              <a:rPr lang="fr-FR" sz="2400" dirty="0" smtClean="0"/>
              <a:t>:</a:t>
            </a:r>
            <a:endParaRPr lang="fr-FR" sz="2400" dirty="0"/>
          </a:p>
          <a:p>
            <a:pPr algn="r" rtl="1"/>
            <a:endParaRPr lang="fr-FR" sz="2400" dirty="0"/>
          </a:p>
          <a:p>
            <a:pPr algn="r" rtl="1"/>
            <a:r>
              <a:rPr lang="ar-DZ" sz="2400" dirty="0" smtClean="0"/>
              <a:t>الجواب الأخير</a:t>
            </a:r>
            <a:r>
              <a:rPr lang="fr-FR" sz="2400" dirty="0" smtClean="0"/>
              <a:t> </a:t>
            </a:r>
            <a:r>
              <a:rPr lang="ar-DZ" sz="2400" dirty="0" smtClean="0"/>
              <a:t> للنشر :</a:t>
            </a:r>
            <a:r>
              <a:rPr lang="fr-FR" sz="2400" dirty="0" smtClean="0"/>
              <a:t> </a:t>
            </a:r>
          </a:p>
          <a:p>
            <a:pPr algn="r" rtl="1"/>
            <a:endParaRPr lang="fr-FR" sz="2400" dirty="0"/>
          </a:p>
          <a:p>
            <a:pPr algn="r" rtl="1"/>
            <a:r>
              <a:rPr lang="ar-DZ" sz="2400" dirty="0" smtClean="0"/>
              <a:t>التبسيط إن كانت هناك حدود متشابهة</a:t>
            </a:r>
            <a:endParaRPr lang="fr-FR" sz="2400" dirty="0"/>
          </a:p>
          <a:p>
            <a:pPr algn="r" rtl="1"/>
            <a:endParaRPr lang="fr-FR" sz="2400" dirty="0"/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3688715" y="1310501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CC0000"/>
                </a:solidFill>
              </a:rPr>
              <a:t>6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2507576" y="3437415"/>
            <a:ext cx="36904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CC0000"/>
                </a:solidFill>
              </a:rPr>
              <a:t>-</a:t>
            </a:r>
            <a:r>
              <a:rPr lang="fr-FR" sz="2400" dirty="0" smtClean="0">
                <a:solidFill>
                  <a:srgbClr val="CC0000"/>
                </a:solidFill>
              </a:rPr>
              <a:t>2x² ; x</a:t>
            </a:r>
            <a:r>
              <a:rPr lang="fr-FR" sz="2400" baseline="30000" dirty="0" smtClean="0">
                <a:solidFill>
                  <a:srgbClr val="CC0000"/>
                </a:solidFill>
              </a:rPr>
              <a:t>3 </a:t>
            </a:r>
            <a:r>
              <a:rPr lang="fr-FR" sz="2400" dirty="0" smtClean="0">
                <a:solidFill>
                  <a:srgbClr val="CC0000"/>
                </a:solidFill>
              </a:rPr>
              <a:t>; 6x ; -3x² ; -2 ; x</a:t>
            </a:r>
            <a:endParaRPr lang="fr-FR" sz="2400" dirty="0">
              <a:solidFill>
                <a:srgbClr val="CC0000"/>
              </a:solidFill>
            </a:endParaRP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1872157" y="4172725"/>
            <a:ext cx="38010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 smtClean="0">
                <a:solidFill>
                  <a:srgbClr val="CC0000"/>
                </a:solidFill>
              </a:rPr>
              <a:t>- 2x² + x</a:t>
            </a:r>
            <a:r>
              <a:rPr lang="fr-FR" sz="2400" baseline="30000" dirty="0" smtClean="0">
                <a:solidFill>
                  <a:srgbClr val="CC0000"/>
                </a:solidFill>
              </a:rPr>
              <a:t>3 </a:t>
            </a:r>
            <a:r>
              <a:rPr lang="fr-FR" sz="2400" dirty="0" smtClean="0">
                <a:solidFill>
                  <a:srgbClr val="CC0000"/>
                </a:solidFill>
              </a:rPr>
              <a:t>+ 6x - 3x² - 2 + x</a:t>
            </a:r>
            <a:endParaRPr lang="fr-FR" sz="2400" dirty="0">
              <a:solidFill>
                <a:srgbClr val="CC0000"/>
              </a:solidFill>
            </a:endParaRP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1979613" y="5913120"/>
            <a:ext cx="512222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>
                <a:solidFill>
                  <a:srgbClr val="000099"/>
                </a:solidFill>
              </a:rPr>
              <a:t>( x² -3x + 1)(-2 +x) = x</a:t>
            </a:r>
            <a:r>
              <a:rPr lang="fr-FR" sz="2400" baseline="30000" dirty="0">
                <a:solidFill>
                  <a:srgbClr val="000099"/>
                </a:solidFill>
              </a:rPr>
              <a:t>3</a:t>
            </a:r>
            <a:r>
              <a:rPr lang="fr-FR" sz="2400" dirty="0">
                <a:solidFill>
                  <a:srgbClr val="000099"/>
                </a:solidFill>
              </a:rPr>
              <a:t> -5x² +7x - 2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2453959" y="4946532"/>
            <a:ext cx="23823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CC0000"/>
                </a:solidFill>
              </a:rPr>
              <a:t>x</a:t>
            </a:r>
            <a:r>
              <a:rPr lang="fr-FR" sz="2400" baseline="30000" dirty="0">
                <a:solidFill>
                  <a:srgbClr val="CC0000"/>
                </a:solidFill>
              </a:rPr>
              <a:t>3 </a:t>
            </a:r>
            <a:r>
              <a:rPr lang="fr-FR" sz="2400" dirty="0" smtClean="0">
                <a:solidFill>
                  <a:srgbClr val="CC0000"/>
                </a:solidFill>
              </a:rPr>
              <a:t>- 5x² + 7x - 2 </a:t>
            </a:r>
            <a:endParaRPr lang="fr-FR" sz="2400" dirty="0">
              <a:solidFill>
                <a:srgbClr val="CC0000"/>
              </a:solidFill>
            </a:endParaRPr>
          </a:p>
        </p:txBody>
      </p:sp>
      <p:sp>
        <p:nvSpPr>
          <p:cNvPr id="13" name="Bulle ronde 12"/>
          <p:cNvSpPr/>
          <p:nvPr/>
        </p:nvSpPr>
        <p:spPr bwMode="auto">
          <a:xfrm>
            <a:off x="131929" y="1674713"/>
            <a:ext cx="4642422" cy="1365590"/>
          </a:xfrm>
          <a:prstGeom prst="wedgeEllipseCallout">
            <a:avLst>
              <a:gd name="adj1" fmla="val 65423"/>
              <a:gd name="adj2" fmla="val 20363"/>
            </a:avLst>
          </a:prstGeom>
          <a:noFill/>
          <a:ln w="19050" cap="flat" cmpd="sng" algn="ctr">
            <a:solidFill>
              <a:srgbClr val="CC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813840" y="1867315"/>
            <a:ext cx="356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i="1" dirty="0">
                <a:solidFill>
                  <a:srgbClr val="CC0000"/>
                </a:solidFill>
              </a:rPr>
              <a:t>x²</a:t>
            </a:r>
            <a:r>
              <a:rPr lang="fr-FR" sz="2400" i="1" dirty="0">
                <a:solidFill>
                  <a:srgbClr val="CC0000"/>
                </a:solidFill>
                <a:sym typeface="Symbol" pitchFamily="18" charset="2"/>
              </a:rPr>
              <a:t>(-2)</a:t>
            </a:r>
            <a:r>
              <a:rPr lang="fr-FR" sz="2400" i="1" dirty="0">
                <a:solidFill>
                  <a:srgbClr val="CC0000"/>
                </a:solidFill>
              </a:rPr>
              <a:t> ; x²</a:t>
            </a:r>
            <a:r>
              <a:rPr lang="fr-FR" sz="2400" i="1" dirty="0">
                <a:solidFill>
                  <a:srgbClr val="CC0000"/>
                </a:solidFill>
                <a:sym typeface="Symbol" pitchFamily="18" charset="2"/>
              </a:rPr>
              <a:t></a:t>
            </a:r>
            <a:r>
              <a:rPr lang="fr-FR" sz="2400" i="1" dirty="0">
                <a:solidFill>
                  <a:srgbClr val="CC0000"/>
                </a:solidFill>
              </a:rPr>
              <a:t>x </a:t>
            </a:r>
            <a:r>
              <a:rPr lang="fr-FR" sz="2400" i="1" dirty="0" smtClean="0">
                <a:solidFill>
                  <a:srgbClr val="CC0000"/>
                </a:solidFill>
              </a:rPr>
              <a:t>; (-</a:t>
            </a:r>
            <a:r>
              <a:rPr lang="fr-FR" sz="2400" i="1" dirty="0">
                <a:solidFill>
                  <a:srgbClr val="CC0000"/>
                </a:solidFill>
              </a:rPr>
              <a:t>3x)</a:t>
            </a:r>
            <a:r>
              <a:rPr lang="fr-FR" sz="2400" i="1" dirty="0">
                <a:solidFill>
                  <a:srgbClr val="CC0000"/>
                </a:solidFill>
                <a:sym typeface="Symbol" pitchFamily="18" charset="2"/>
              </a:rPr>
              <a:t></a:t>
            </a:r>
            <a:r>
              <a:rPr lang="fr-FR" sz="2400" i="1" dirty="0">
                <a:solidFill>
                  <a:srgbClr val="CC0000"/>
                </a:solidFill>
              </a:rPr>
              <a:t>(-2</a:t>
            </a:r>
            <a:r>
              <a:rPr lang="fr-FR" sz="2400" i="1" dirty="0" smtClean="0">
                <a:solidFill>
                  <a:srgbClr val="CC0000"/>
                </a:solidFill>
              </a:rPr>
              <a:t>) </a:t>
            </a:r>
          </a:p>
          <a:p>
            <a:r>
              <a:rPr lang="fr-FR" sz="2400" i="1" dirty="0" smtClean="0">
                <a:solidFill>
                  <a:srgbClr val="CC0000"/>
                </a:solidFill>
              </a:rPr>
              <a:t>-3x</a:t>
            </a:r>
            <a:r>
              <a:rPr lang="fr-FR" sz="2400" i="1" dirty="0" smtClean="0">
                <a:solidFill>
                  <a:srgbClr val="CC0000"/>
                </a:solidFill>
                <a:sym typeface="Symbol" pitchFamily="18" charset="2"/>
              </a:rPr>
              <a:t></a:t>
            </a:r>
            <a:r>
              <a:rPr lang="fr-FR" sz="2400" i="1" dirty="0" smtClean="0">
                <a:solidFill>
                  <a:srgbClr val="CC0000"/>
                </a:solidFill>
              </a:rPr>
              <a:t>x ; 1</a:t>
            </a:r>
            <a:r>
              <a:rPr lang="fr-FR" sz="2400" i="1" dirty="0" smtClean="0">
                <a:solidFill>
                  <a:srgbClr val="CC0000"/>
                </a:solidFill>
                <a:sym typeface="Symbol" pitchFamily="18" charset="2"/>
              </a:rPr>
              <a:t>(</a:t>
            </a:r>
            <a:r>
              <a:rPr lang="fr-FR" sz="2400" i="1" dirty="0" smtClean="0">
                <a:solidFill>
                  <a:srgbClr val="CC0000"/>
                </a:solidFill>
              </a:rPr>
              <a:t>-2) ; 1</a:t>
            </a:r>
            <a:r>
              <a:rPr lang="fr-FR" sz="2400" i="1" dirty="0" smtClean="0">
                <a:solidFill>
                  <a:srgbClr val="CC0000"/>
                </a:solidFill>
                <a:sym typeface="Symbol" pitchFamily="18" charset="2"/>
              </a:rPr>
              <a:t></a:t>
            </a:r>
            <a:r>
              <a:rPr lang="fr-FR" sz="2400" i="1" dirty="0" smtClean="0">
                <a:solidFill>
                  <a:srgbClr val="CC0000"/>
                </a:solidFill>
              </a:rPr>
              <a:t>x</a:t>
            </a:r>
          </a:p>
          <a:p>
            <a:endParaRPr lang="fr-FR" sz="2400" i="1" dirty="0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0" grpId="0"/>
      <p:bldP spid="57351" grpId="0"/>
      <p:bldP spid="57353" grpId="0"/>
      <p:bldP spid="57354" grpId="0"/>
      <p:bldP spid="57355" grpId="0"/>
      <p:bldP spid="57356" grpId="0"/>
      <p:bldP spid="13" grpId="0" animBg="1"/>
      <p:bldP spid="5735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742662" y="1773238"/>
            <a:ext cx="24593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000099"/>
                </a:solidFill>
              </a:rPr>
              <a:t>التبسيط :</a:t>
            </a:r>
            <a:r>
              <a:rPr lang="fr-FR" sz="2400" dirty="0" smtClean="0">
                <a:solidFill>
                  <a:srgbClr val="000099"/>
                </a:solidFill>
              </a:rPr>
              <a:t> </a:t>
            </a:r>
            <a:r>
              <a:rPr lang="ar-DZ" sz="2400" dirty="0" smtClean="0">
                <a:solidFill>
                  <a:srgbClr val="000099"/>
                </a:solidFill>
              </a:rPr>
              <a:t>نزع الأقواس</a:t>
            </a:r>
            <a:endParaRPr lang="fr-FR" sz="2400" dirty="0">
              <a:solidFill>
                <a:srgbClr val="000099"/>
              </a:solidFill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3605608" y="303213"/>
            <a:ext cx="420499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fr-FR" sz="3200" u="sng" dirty="0" smtClean="0">
                <a:solidFill>
                  <a:srgbClr val="000099"/>
                </a:solidFill>
              </a:rPr>
              <a:t>3</a:t>
            </a:r>
            <a:r>
              <a:rPr lang="ar-DZ" sz="3200" u="sng" dirty="0" smtClean="0">
                <a:solidFill>
                  <a:srgbClr val="000099"/>
                </a:solidFill>
              </a:rPr>
              <a:t>) تبسيط</a:t>
            </a:r>
            <a:r>
              <a:rPr lang="fr-FR" sz="3200" u="sng" dirty="0" smtClean="0">
                <a:solidFill>
                  <a:srgbClr val="000099"/>
                </a:solidFill>
              </a:rPr>
              <a:t> </a:t>
            </a:r>
            <a:r>
              <a:rPr lang="ar-DZ" sz="3200" u="sng" dirty="0" smtClean="0">
                <a:solidFill>
                  <a:srgbClr val="000099"/>
                </a:solidFill>
              </a:rPr>
              <a:t>مـجـمـوع</a:t>
            </a:r>
            <a:r>
              <a:rPr lang="fr-FR" sz="3200" u="sng" dirty="0" smtClean="0">
                <a:solidFill>
                  <a:srgbClr val="000099"/>
                </a:solidFill>
              </a:rPr>
              <a:t> </a:t>
            </a:r>
            <a:r>
              <a:rPr lang="ar-DZ" sz="3200" u="sng" dirty="0" smtClean="0">
                <a:solidFill>
                  <a:srgbClr val="000099"/>
                </a:solidFill>
              </a:rPr>
              <a:t>المـجـاميع</a:t>
            </a:r>
            <a:endParaRPr lang="fr-FR" sz="3200" u="sng" dirty="0">
              <a:solidFill>
                <a:srgbClr val="000099"/>
              </a:solidFill>
            </a:endParaRP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629248" y="3024188"/>
            <a:ext cx="1955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000099"/>
                </a:solidFill>
              </a:rPr>
              <a:t>مـجـمـوع</a:t>
            </a:r>
            <a:r>
              <a:rPr lang="fr-FR" sz="2400" dirty="0" smtClean="0">
                <a:solidFill>
                  <a:srgbClr val="000099"/>
                </a:solidFill>
              </a:rPr>
              <a:t> </a:t>
            </a:r>
            <a:r>
              <a:rPr lang="ar-DZ" sz="2400" dirty="0" smtClean="0">
                <a:solidFill>
                  <a:srgbClr val="000099"/>
                </a:solidFill>
              </a:rPr>
              <a:t>مـجاميع</a:t>
            </a:r>
            <a:endParaRPr lang="fr-FR" sz="2400" dirty="0">
              <a:solidFill>
                <a:srgbClr val="000099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92163" y="4824413"/>
            <a:ext cx="7966075" cy="366712"/>
            <a:chOff x="499" y="3039"/>
            <a:chExt cx="5018" cy="231"/>
          </a:xfrm>
        </p:grpSpPr>
        <p:sp>
          <p:nvSpPr>
            <p:cNvPr id="51242" name="Text Box 7"/>
            <p:cNvSpPr txBox="1">
              <a:spLocks noChangeArrowheads="1"/>
            </p:cNvSpPr>
            <p:nvPr/>
          </p:nvSpPr>
          <p:spPr bwMode="auto">
            <a:xfrm>
              <a:off x="499" y="3039"/>
              <a:ext cx="22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 smtClean="0"/>
                <a:t>(</a:t>
              </a:r>
              <a:r>
                <a:rPr lang="ar-DZ" dirty="0" smtClean="0"/>
                <a:t>مـجـمـوع</a:t>
              </a:r>
              <a:r>
                <a:rPr lang="fr-FR" dirty="0" smtClean="0"/>
                <a:t>  </a:t>
              </a:r>
              <a:r>
                <a:rPr lang="fr-FR" dirty="0"/>
                <a:t>) </a:t>
              </a:r>
              <a:r>
                <a:rPr lang="en-US" dirty="0"/>
                <a:t>±</a:t>
              </a:r>
              <a:r>
                <a:rPr lang="fr-FR" dirty="0"/>
                <a:t> (  </a:t>
              </a:r>
              <a:r>
                <a:rPr lang="ar-DZ" dirty="0" smtClean="0"/>
                <a:t>مـجـمـوع</a:t>
              </a:r>
              <a:r>
                <a:rPr lang="fr-FR" dirty="0" smtClean="0"/>
                <a:t>    </a:t>
              </a:r>
              <a:r>
                <a:rPr lang="fr-FR" dirty="0"/>
                <a:t>)</a:t>
              </a:r>
            </a:p>
          </p:txBody>
        </p:sp>
        <p:sp>
          <p:nvSpPr>
            <p:cNvPr id="51243" name="Text Box 8"/>
            <p:cNvSpPr txBox="1">
              <a:spLocks noChangeArrowheads="1"/>
            </p:cNvSpPr>
            <p:nvPr/>
          </p:nvSpPr>
          <p:spPr bwMode="auto">
            <a:xfrm>
              <a:off x="3107" y="3039"/>
              <a:ext cx="241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/>
                <a:t>  (   </a:t>
              </a:r>
              <a:r>
                <a:rPr lang="ar-DZ" dirty="0" smtClean="0"/>
                <a:t>مـجـمـوع</a:t>
              </a:r>
              <a:r>
                <a:rPr lang="fr-FR" dirty="0" smtClean="0"/>
                <a:t>   </a:t>
              </a:r>
              <a:r>
                <a:rPr lang="fr-FR" dirty="0"/>
                <a:t>) </a:t>
              </a:r>
              <a:r>
                <a:rPr lang="en-US" dirty="0"/>
                <a:t>±</a:t>
              </a:r>
              <a:r>
                <a:rPr lang="fr-FR" dirty="0" smtClean="0"/>
                <a:t>(</a:t>
              </a:r>
              <a:r>
                <a:rPr lang="ar-DZ" dirty="0" smtClean="0"/>
                <a:t>مـجـمـوع</a:t>
              </a:r>
              <a:r>
                <a:rPr lang="fr-FR" dirty="0" smtClean="0"/>
                <a:t>  </a:t>
              </a:r>
              <a:r>
                <a:rPr lang="fr-FR" dirty="0"/>
                <a:t>)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196975" y="5543550"/>
            <a:ext cx="7200900" cy="366713"/>
            <a:chOff x="754" y="3492"/>
            <a:chExt cx="4536" cy="231"/>
          </a:xfrm>
        </p:grpSpPr>
        <p:sp>
          <p:nvSpPr>
            <p:cNvPr id="51240" name="Text Box 10"/>
            <p:cNvSpPr txBox="1">
              <a:spLocks noChangeArrowheads="1"/>
            </p:cNvSpPr>
            <p:nvPr/>
          </p:nvSpPr>
          <p:spPr bwMode="auto">
            <a:xfrm>
              <a:off x="754" y="3492"/>
              <a:ext cx="14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  ( a + 2b  )+( c - 3d )</a:t>
              </a:r>
            </a:p>
          </p:txBody>
        </p:sp>
        <p:sp>
          <p:nvSpPr>
            <p:cNvPr id="51241" name="Text Box 11"/>
            <p:cNvSpPr txBox="1">
              <a:spLocks noChangeArrowheads="1"/>
            </p:cNvSpPr>
            <p:nvPr/>
          </p:nvSpPr>
          <p:spPr bwMode="auto">
            <a:xfrm>
              <a:off x="3277" y="3492"/>
              <a:ext cx="201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(   x² + 2x + 4 )-( 3x + 2 )</a:t>
              </a:r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1150938" y="3879850"/>
            <a:ext cx="6618287" cy="269875"/>
            <a:chOff x="725" y="2614"/>
            <a:chExt cx="4169" cy="170"/>
          </a:xfrm>
        </p:grpSpPr>
        <p:grpSp>
          <p:nvGrpSpPr>
            <p:cNvPr id="51222" name="Group 14"/>
            <p:cNvGrpSpPr>
              <a:grpSpLocks/>
            </p:cNvGrpSpPr>
            <p:nvPr/>
          </p:nvGrpSpPr>
          <p:grpSpPr bwMode="auto">
            <a:xfrm>
              <a:off x="725" y="2614"/>
              <a:ext cx="426" cy="170"/>
              <a:chOff x="725" y="2614"/>
              <a:chExt cx="426" cy="170"/>
            </a:xfrm>
          </p:grpSpPr>
          <p:sp>
            <p:nvSpPr>
              <p:cNvPr id="51237" name="Line 15"/>
              <p:cNvSpPr>
                <a:spLocks noChangeShapeType="1"/>
              </p:cNvSpPr>
              <p:nvPr/>
            </p:nvSpPr>
            <p:spPr bwMode="auto">
              <a:xfrm>
                <a:off x="725" y="2614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238" name="Line 16"/>
              <p:cNvSpPr>
                <a:spLocks noChangeShapeType="1"/>
              </p:cNvSpPr>
              <p:nvPr/>
            </p:nvSpPr>
            <p:spPr bwMode="auto">
              <a:xfrm>
                <a:off x="952" y="2614"/>
                <a:ext cx="0" cy="17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239" name="Line 17"/>
              <p:cNvSpPr>
                <a:spLocks noChangeShapeType="1"/>
              </p:cNvSpPr>
              <p:nvPr/>
            </p:nvSpPr>
            <p:spPr bwMode="auto">
              <a:xfrm>
                <a:off x="952" y="2784"/>
                <a:ext cx="19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51223" name="Group 18"/>
            <p:cNvGrpSpPr>
              <a:grpSpLocks/>
            </p:cNvGrpSpPr>
            <p:nvPr/>
          </p:nvGrpSpPr>
          <p:grpSpPr bwMode="auto">
            <a:xfrm>
              <a:off x="1718" y="2614"/>
              <a:ext cx="426" cy="170"/>
              <a:chOff x="725" y="2614"/>
              <a:chExt cx="426" cy="170"/>
            </a:xfrm>
          </p:grpSpPr>
          <p:sp>
            <p:nvSpPr>
              <p:cNvPr id="51234" name="Line 19"/>
              <p:cNvSpPr>
                <a:spLocks noChangeShapeType="1"/>
              </p:cNvSpPr>
              <p:nvPr/>
            </p:nvSpPr>
            <p:spPr bwMode="auto">
              <a:xfrm>
                <a:off x="725" y="2614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235" name="Line 20"/>
              <p:cNvSpPr>
                <a:spLocks noChangeShapeType="1"/>
              </p:cNvSpPr>
              <p:nvPr/>
            </p:nvSpPr>
            <p:spPr bwMode="auto">
              <a:xfrm>
                <a:off x="952" y="2614"/>
                <a:ext cx="0" cy="17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236" name="Line 21"/>
              <p:cNvSpPr>
                <a:spLocks noChangeShapeType="1"/>
              </p:cNvSpPr>
              <p:nvPr/>
            </p:nvSpPr>
            <p:spPr bwMode="auto">
              <a:xfrm>
                <a:off x="952" y="2784"/>
                <a:ext cx="19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51224" name="Group 27"/>
            <p:cNvGrpSpPr>
              <a:grpSpLocks/>
            </p:cNvGrpSpPr>
            <p:nvPr/>
          </p:nvGrpSpPr>
          <p:grpSpPr bwMode="auto">
            <a:xfrm>
              <a:off x="3334" y="2614"/>
              <a:ext cx="680" cy="170"/>
              <a:chOff x="3334" y="2614"/>
              <a:chExt cx="680" cy="170"/>
            </a:xfrm>
          </p:grpSpPr>
          <p:sp>
            <p:nvSpPr>
              <p:cNvPr id="51229" name="Line 28"/>
              <p:cNvSpPr>
                <a:spLocks noChangeShapeType="1"/>
              </p:cNvSpPr>
              <p:nvPr/>
            </p:nvSpPr>
            <p:spPr bwMode="auto">
              <a:xfrm>
                <a:off x="3334" y="2614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230" name="Line 29"/>
              <p:cNvSpPr>
                <a:spLocks noChangeShapeType="1"/>
              </p:cNvSpPr>
              <p:nvPr/>
            </p:nvSpPr>
            <p:spPr bwMode="auto">
              <a:xfrm>
                <a:off x="3561" y="2614"/>
                <a:ext cx="0" cy="17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231" name="Line 30"/>
              <p:cNvSpPr>
                <a:spLocks noChangeShapeType="1"/>
              </p:cNvSpPr>
              <p:nvPr/>
            </p:nvSpPr>
            <p:spPr bwMode="auto">
              <a:xfrm>
                <a:off x="3561" y="2784"/>
                <a:ext cx="19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232" name="Line 31"/>
              <p:cNvSpPr>
                <a:spLocks noChangeShapeType="1"/>
              </p:cNvSpPr>
              <p:nvPr/>
            </p:nvSpPr>
            <p:spPr bwMode="auto">
              <a:xfrm flipV="1">
                <a:off x="3759" y="2614"/>
                <a:ext cx="0" cy="17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233" name="Line 32"/>
              <p:cNvSpPr>
                <a:spLocks noChangeShapeType="1"/>
              </p:cNvSpPr>
              <p:nvPr/>
            </p:nvSpPr>
            <p:spPr bwMode="auto">
              <a:xfrm>
                <a:off x="3759" y="2614"/>
                <a:ext cx="25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51225" name="Group 33"/>
            <p:cNvGrpSpPr>
              <a:grpSpLocks/>
            </p:cNvGrpSpPr>
            <p:nvPr/>
          </p:nvGrpSpPr>
          <p:grpSpPr bwMode="auto">
            <a:xfrm>
              <a:off x="4468" y="2614"/>
              <a:ext cx="426" cy="170"/>
              <a:chOff x="725" y="2614"/>
              <a:chExt cx="426" cy="170"/>
            </a:xfrm>
          </p:grpSpPr>
          <p:sp>
            <p:nvSpPr>
              <p:cNvPr id="51226" name="Line 34"/>
              <p:cNvSpPr>
                <a:spLocks noChangeShapeType="1"/>
              </p:cNvSpPr>
              <p:nvPr/>
            </p:nvSpPr>
            <p:spPr bwMode="auto">
              <a:xfrm>
                <a:off x="725" y="2614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227" name="Line 35"/>
              <p:cNvSpPr>
                <a:spLocks noChangeShapeType="1"/>
              </p:cNvSpPr>
              <p:nvPr/>
            </p:nvSpPr>
            <p:spPr bwMode="auto">
              <a:xfrm>
                <a:off x="952" y="2614"/>
                <a:ext cx="0" cy="17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1228" name="Line 36"/>
              <p:cNvSpPr>
                <a:spLocks noChangeShapeType="1"/>
              </p:cNvSpPr>
              <p:nvPr/>
            </p:nvSpPr>
            <p:spPr bwMode="auto">
              <a:xfrm>
                <a:off x="952" y="2784"/>
                <a:ext cx="19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790575" y="3698875"/>
            <a:ext cx="7921625" cy="630238"/>
            <a:chOff x="527" y="2500"/>
            <a:chExt cx="4990" cy="397"/>
          </a:xfrm>
        </p:grpSpPr>
        <p:sp>
          <p:nvSpPr>
            <p:cNvPr id="51210" name="Text Box 25"/>
            <p:cNvSpPr txBox="1">
              <a:spLocks noChangeArrowheads="1"/>
            </p:cNvSpPr>
            <p:nvPr/>
          </p:nvSpPr>
          <p:spPr bwMode="auto">
            <a:xfrm>
              <a:off x="3107" y="2585"/>
              <a:ext cx="241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  (                    ) </a:t>
              </a:r>
              <a:r>
                <a:rPr lang="en-US">
                  <a:cs typeface="Arial" charset="0"/>
                </a:rPr>
                <a:t> ±</a:t>
              </a:r>
              <a:r>
                <a:rPr lang="fr-FR"/>
                <a:t>(                )</a:t>
              </a:r>
            </a:p>
          </p:txBody>
        </p:sp>
        <p:grpSp>
          <p:nvGrpSpPr>
            <p:cNvPr id="51211" name="Group 46"/>
            <p:cNvGrpSpPr>
              <a:grpSpLocks/>
            </p:cNvGrpSpPr>
            <p:nvPr/>
          </p:nvGrpSpPr>
          <p:grpSpPr bwMode="auto">
            <a:xfrm>
              <a:off x="527" y="2500"/>
              <a:ext cx="4763" cy="397"/>
              <a:chOff x="527" y="2500"/>
              <a:chExt cx="4763" cy="397"/>
            </a:xfrm>
          </p:grpSpPr>
          <p:grpSp>
            <p:nvGrpSpPr>
              <p:cNvPr id="51212" name="Group 45"/>
              <p:cNvGrpSpPr>
                <a:grpSpLocks/>
              </p:cNvGrpSpPr>
              <p:nvPr/>
            </p:nvGrpSpPr>
            <p:grpSpPr bwMode="auto">
              <a:xfrm>
                <a:off x="527" y="2500"/>
                <a:ext cx="2070" cy="397"/>
                <a:chOff x="527" y="2500"/>
                <a:chExt cx="2070" cy="397"/>
              </a:xfrm>
            </p:grpSpPr>
            <p:sp>
              <p:nvSpPr>
                <p:cNvPr id="51217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527" y="2585"/>
                  <a:ext cx="2027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fr-FR"/>
                    <a:t>(                    ) </a:t>
                  </a:r>
                  <a:r>
                    <a:rPr lang="en-US">
                      <a:cs typeface="Arial" charset="0"/>
                    </a:rPr>
                    <a:t>±</a:t>
                  </a:r>
                  <a:r>
                    <a:rPr lang="fr-FR"/>
                    <a:t> (                   )</a:t>
                  </a:r>
                </a:p>
              </p:txBody>
            </p:sp>
            <p:grpSp>
              <p:nvGrpSpPr>
                <p:cNvPr id="51218" name="Group 40"/>
                <p:cNvGrpSpPr>
                  <a:grpSpLocks/>
                </p:cNvGrpSpPr>
                <p:nvPr/>
              </p:nvGrpSpPr>
              <p:grpSpPr bwMode="auto">
                <a:xfrm>
                  <a:off x="612" y="2500"/>
                  <a:ext cx="1985" cy="397"/>
                  <a:chOff x="612" y="2500"/>
                  <a:chExt cx="1985" cy="397"/>
                </a:xfrm>
              </p:grpSpPr>
              <p:sp>
                <p:nvSpPr>
                  <p:cNvPr id="51219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612" y="2500"/>
                    <a:ext cx="879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  <p:sp>
                <p:nvSpPr>
                  <p:cNvPr id="51220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1491" y="2500"/>
                    <a:ext cx="0" cy="397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  <p:sp>
                <p:nvSpPr>
                  <p:cNvPr id="51221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1491" y="2897"/>
                    <a:ext cx="110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</p:grpSp>
          </p:grpSp>
          <p:grpSp>
            <p:nvGrpSpPr>
              <p:cNvPr id="51213" name="Group 41"/>
              <p:cNvGrpSpPr>
                <a:grpSpLocks/>
              </p:cNvGrpSpPr>
              <p:nvPr/>
            </p:nvGrpSpPr>
            <p:grpSpPr bwMode="auto">
              <a:xfrm>
                <a:off x="3305" y="2500"/>
                <a:ext cx="1985" cy="397"/>
                <a:chOff x="612" y="2500"/>
                <a:chExt cx="1985" cy="397"/>
              </a:xfrm>
            </p:grpSpPr>
            <p:sp>
              <p:nvSpPr>
                <p:cNvPr id="51214" name="Line 42"/>
                <p:cNvSpPr>
                  <a:spLocks noChangeShapeType="1"/>
                </p:cNvSpPr>
                <p:nvPr/>
              </p:nvSpPr>
              <p:spPr bwMode="auto">
                <a:xfrm>
                  <a:off x="612" y="2500"/>
                  <a:ext cx="879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51215" name="Line 43"/>
                <p:cNvSpPr>
                  <a:spLocks noChangeShapeType="1"/>
                </p:cNvSpPr>
                <p:nvPr/>
              </p:nvSpPr>
              <p:spPr bwMode="auto">
                <a:xfrm>
                  <a:off x="1491" y="2500"/>
                  <a:ext cx="0" cy="3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  <p:sp>
              <p:nvSpPr>
                <p:cNvPr id="51216" name="Line 44"/>
                <p:cNvSpPr>
                  <a:spLocks noChangeShapeType="1"/>
                </p:cNvSpPr>
                <p:nvPr/>
              </p:nvSpPr>
              <p:spPr bwMode="auto">
                <a:xfrm>
                  <a:off x="1491" y="2897"/>
                  <a:ext cx="110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fr-FR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/>
      <p:bldP spid="58372" grpId="0"/>
      <p:bldP spid="5837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 u="sng"/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491430" y="352425"/>
            <a:ext cx="670247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DZ" sz="2800" dirty="0" smtClean="0">
                <a:solidFill>
                  <a:srgbClr val="000099"/>
                </a:solidFill>
              </a:rPr>
              <a:t>لتبسيط مجموع مجاميع نستعمل قاعدة الإشارات</a:t>
            </a:r>
          </a:p>
          <a:p>
            <a:pPr algn="r" rtl="1">
              <a:lnSpc>
                <a:spcPct val="150000"/>
              </a:lnSpc>
            </a:pPr>
            <a:r>
              <a:rPr lang="ar-DZ" sz="2800" dirty="0" smtClean="0">
                <a:solidFill>
                  <a:srgbClr val="000099"/>
                </a:solidFill>
              </a:rPr>
              <a:t> </a:t>
            </a:r>
            <a:r>
              <a:rPr lang="ar-DZ" sz="2800" dirty="0" smtClean="0">
                <a:solidFill>
                  <a:srgbClr val="FF0000"/>
                </a:solidFill>
              </a:rPr>
              <a:t>”صديق عدو“ </a:t>
            </a:r>
            <a:r>
              <a:rPr lang="ar-DZ" sz="2800" dirty="0" smtClean="0">
                <a:solidFill>
                  <a:schemeClr val="accent2"/>
                </a:solidFill>
              </a:rPr>
              <a:t>لنتخلّص من الإشارة التي تسبق القوسين</a:t>
            </a:r>
            <a:endParaRPr lang="fr-FR" sz="2800" dirty="0">
              <a:solidFill>
                <a:schemeClr val="accent2"/>
              </a:solidFill>
            </a:endParaRPr>
          </a:p>
        </p:txBody>
      </p:sp>
      <p:sp>
        <p:nvSpPr>
          <p:cNvPr id="59430" name="Text Box 38"/>
          <p:cNvSpPr txBox="1">
            <a:spLocks noChangeArrowheads="1"/>
          </p:cNvSpPr>
          <p:nvPr/>
        </p:nvSpPr>
        <p:spPr bwMode="auto">
          <a:xfrm>
            <a:off x="476250" y="3024188"/>
            <a:ext cx="396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/>
              <a:t>2x + ( -x + 2x – 5) = 2x </a:t>
            </a:r>
          </a:p>
        </p:txBody>
      </p:sp>
      <p:sp>
        <p:nvSpPr>
          <p:cNvPr id="59472" name="Text Box 80"/>
          <p:cNvSpPr txBox="1">
            <a:spLocks noChangeArrowheads="1"/>
          </p:cNvSpPr>
          <p:nvPr/>
        </p:nvSpPr>
        <p:spPr bwMode="auto">
          <a:xfrm>
            <a:off x="3806825" y="3024188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/>
              <a:t>-x</a:t>
            </a:r>
          </a:p>
        </p:txBody>
      </p:sp>
      <p:sp>
        <p:nvSpPr>
          <p:cNvPr id="59480" name="Text Box 88"/>
          <p:cNvSpPr txBox="1">
            <a:spLocks noChangeArrowheads="1"/>
          </p:cNvSpPr>
          <p:nvPr/>
        </p:nvSpPr>
        <p:spPr bwMode="auto">
          <a:xfrm>
            <a:off x="4346575" y="3068638"/>
            <a:ext cx="85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/>
              <a:t>+ 2x</a:t>
            </a:r>
          </a:p>
        </p:txBody>
      </p:sp>
      <p:sp>
        <p:nvSpPr>
          <p:cNvPr id="59481" name="Text Box 89"/>
          <p:cNvSpPr txBox="1">
            <a:spLocks noChangeArrowheads="1"/>
          </p:cNvSpPr>
          <p:nvPr/>
        </p:nvSpPr>
        <p:spPr bwMode="auto">
          <a:xfrm>
            <a:off x="5111750" y="3068638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- 5</a:t>
            </a:r>
          </a:p>
        </p:txBody>
      </p:sp>
      <p:sp>
        <p:nvSpPr>
          <p:cNvPr id="59505" name="Text Box 113"/>
          <p:cNvSpPr txBox="1">
            <a:spLocks noChangeArrowheads="1"/>
          </p:cNvSpPr>
          <p:nvPr/>
        </p:nvSpPr>
        <p:spPr bwMode="auto">
          <a:xfrm>
            <a:off x="476250" y="4914900"/>
            <a:ext cx="396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/>
              <a:t>2x - ( 3x + 2x – 5) = 2x </a:t>
            </a:r>
          </a:p>
        </p:txBody>
      </p:sp>
      <p:sp>
        <p:nvSpPr>
          <p:cNvPr id="59511" name="Text Box 119"/>
          <p:cNvSpPr txBox="1">
            <a:spLocks noChangeArrowheads="1"/>
          </p:cNvSpPr>
          <p:nvPr/>
        </p:nvSpPr>
        <p:spPr bwMode="auto">
          <a:xfrm>
            <a:off x="3760788" y="49149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/>
              <a:t>-3x</a:t>
            </a:r>
          </a:p>
        </p:txBody>
      </p:sp>
      <p:sp>
        <p:nvSpPr>
          <p:cNvPr id="59517" name="Text Box 125"/>
          <p:cNvSpPr txBox="1">
            <a:spLocks noChangeArrowheads="1"/>
          </p:cNvSpPr>
          <p:nvPr/>
        </p:nvSpPr>
        <p:spPr bwMode="auto">
          <a:xfrm>
            <a:off x="4346575" y="4914900"/>
            <a:ext cx="85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/>
              <a:t>- 2x</a:t>
            </a:r>
          </a:p>
        </p:txBody>
      </p:sp>
      <p:sp>
        <p:nvSpPr>
          <p:cNvPr id="59523" name="Text Box 131"/>
          <p:cNvSpPr txBox="1">
            <a:spLocks noChangeArrowheads="1"/>
          </p:cNvSpPr>
          <p:nvPr/>
        </p:nvSpPr>
        <p:spPr bwMode="auto">
          <a:xfrm>
            <a:off x="5067300" y="4914900"/>
            <a:ext cx="61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+ 5</a:t>
            </a:r>
          </a:p>
        </p:txBody>
      </p:sp>
      <p:grpSp>
        <p:nvGrpSpPr>
          <p:cNvPr id="2" name="Group 136"/>
          <p:cNvGrpSpPr>
            <a:grpSpLocks/>
          </p:cNvGrpSpPr>
          <p:nvPr/>
        </p:nvGrpSpPr>
        <p:grpSpPr bwMode="auto">
          <a:xfrm>
            <a:off x="476250" y="1752600"/>
            <a:ext cx="6391275" cy="1103313"/>
            <a:chOff x="300" y="1104"/>
            <a:chExt cx="4026" cy="695"/>
          </a:xfrm>
        </p:grpSpPr>
        <p:sp>
          <p:nvSpPr>
            <p:cNvPr id="52255" name="Text Box 132"/>
            <p:cNvSpPr txBox="1">
              <a:spLocks noChangeArrowheads="1"/>
            </p:cNvSpPr>
            <p:nvPr/>
          </p:nvSpPr>
          <p:spPr bwMode="auto">
            <a:xfrm>
              <a:off x="300" y="1104"/>
              <a:ext cx="12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/>
                <a:t>+ +</a:t>
              </a:r>
              <a:r>
                <a:rPr lang="fr-FR" sz="2400"/>
                <a:t> </a:t>
              </a:r>
              <a:r>
                <a:rPr lang="fr-FR" sz="3600">
                  <a:cs typeface="Arial" charset="0"/>
                </a:rPr>
                <a:t>→ </a:t>
              </a:r>
              <a:r>
                <a:rPr lang="fr-FR" sz="3200">
                  <a:cs typeface="Arial" charset="0"/>
                </a:rPr>
                <a:t>+</a:t>
              </a:r>
            </a:p>
          </p:txBody>
        </p:sp>
        <p:sp>
          <p:nvSpPr>
            <p:cNvPr id="52256" name="Text Box 133"/>
            <p:cNvSpPr txBox="1">
              <a:spLocks noChangeArrowheads="1"/>
            </p:cNvSpPr>
            <p:nvPr/>
          </p:nvSpPr>
          <p:spPr bwMode="auto">
            <a:xfrm>
              <a:off x="300" y="1395"/>
              <a:ext cx="12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/>
                <a:t>+ </a:t>
              </a:r>
              <a:r>
                <a:rPr lang="fr-FR" sz="3200">
                  <a:cs typeface="Arial" charset="0"/>
                </a:rPr>
                <a:t>–</a:t>
              </a:r>
              <a:r>
                <a:rPr lang="fr-FR" sz="2400"/>
                <a:t> </a:t>
              </a:r>
              <a:r>
                <a:rPr lang="fr-FR" sz="3600">
                  <a:cs typeface="Arial" charset="0"/>
                </a:rPr>
                <a:t>→ </a:t>
              </a:r>
              <a:r>
                <a:rPr lang="fr-FR" sz="3200"/>
                <a:t>–</a:t>
              </a:r>
              <a:r>
                <a:rPr lang="fr-FR" b="0"/>
                <a:t> </a:t>
              </a:r>
              <a:endParaRPr lang="fr-FR" sz="3200">
                <a:cs typeface="Arial" charset="0"/>
              </a:endParaRPr>
            </a:p>
          </p:txBody>
        </p:sp>
        <p:sp>
          <p:nvSpPr>
            <p:cNvPr id="52257" name="Text Box 134"/>
            <p:cNvSpPr txBox="1">
              <a:spLocks noChangeArrowheads="1"/>
            </p:cNvSpPr>
            <p:nvPr/>
          </p:nvSpPr>
          <p:spPr bwMode="auto">
            <a:xfrm>
              <a:off x="3050" y="1104"/>
              <a:ext cx="12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/>
                <a:t>– +</a:t>
              </a:r>
              <a:r>
                <a:rPr lang="fr-FR" sz="2400"/>
                <a:t> </a:t>
              </a:r>
              <a:r>
                <a:rPr lang="fr-FR" sz="3600">
                  <a:cs typeface="Arial" charset="0"/>
                </a:rPr>
                <a:t>→ </a:t>
              </a:r>
              <a:r>
                <a:rPr lang="fr-FR" sz="3200"/>
                <a:t>–</a:t>
              </a:r>
            </a:p>
          </p:txBody>
        </p:sp>
        <p:sp>
          <p:nvSpPr>
            <p:cNvPr id="52258" name="Text Box 135"/>
            <p:cNvSpPr txBox="1">
              <a:spLocks noChangeArrowheads="1"/>
            </p:cNvSpPr>
            <p:nvPr/>
          </p:nvSpPr>
          <p:spPr bwMode="auto">
            <a:xfrm>
              <a:off x="3050" y="1395"/>
              <a:ext cx="12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200"/>
                <a:t>– –</a:t>
              </a:r>
              <a:r>
                <a:rPr lang="fr-FR" sz="2400"/>
                <a:t> </a:t>
              </a:r>
              <a:r>
                <a:rPr lang="fr-FR" sz="3600">
                  <a:cs typeface="Arial" charset="0"/>
                </a:rPr>
                <a:t>→ </a:t>
              </a:r>
              <a:r>
                <a:rPr lang="fr-FR" sz="3200">
                  <a:cs typeface="Arial" charset="0"/>
                </a:rPr>
                <a:t>+</a:t>
              </a:r>
            </a:p>
          </p:txBody>
        </p:sp>
      </p:grpSp>
      <p:grpSp>
        <p:nvGrpSpPr>
          <p:cNvPr id="3" name="Group 139"/>
          <p:cNvGrpSpPr>
            <a:grpSpLocks/>
          </p:cNvGrpSpPr>
          <p:nvPr/>
        </p:nvGrpSpPr>
        <p:grpSpPr bwMode="auto">
          <a:xfrm>
            <a:off x="1062038" y="3384550"/>
            <a:ext cx="2924175" cy="584200"/>
            <a:chOff x="669" y="2132"/>
            <a:chExt cx="1842" cy="368"/>
          </a:xfrm>
        </p:grpSpPr>
        <p:sp>
          <p:nvSpPr>
            <p:cNvPr id="52253" name="AutoShape 137"/>
            <p:cNvSpPr>
              <a:spLocks noChangeArrowheads="1"/>
            </p:cNvSpPr>
            <p:nvPr/>
          </p:nvSpPr>
          <p:spPr bwMode="auto">
            <a:xfrm>
              <a:off x="669" y="2160"/>
              <a:ext cx="340" cy="340"/>
            </a:xfrm>
            <a:prstGeom prst="curvedUpArrow">
              <a:avLst>
                <a:gd name="adj1" fmla="val 10593"/>
                <a:gd name="adj2" fmla="val 40000"/>
                <a:gd name="adj3" fmla="val 26176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2254" name="AutoShape 138"/>
            <p:cNvSpPr>
              <a:spLocks noChangeArrowheads="1"/>
            </p:cNvSpPr>
            <p:nvPr/>
          </p:nvSpPr>
          <p:spPr bwMode="auto">
            <a:xfrm>
              <a:off x="2426" y="2132"/>
              <a:ext cx="85" cy="368"/>
            </a:xfrm>
            <a:prstGeom prst="upArrow">
              <a:avLst>
                <a:gd name="adj1" fmla="val 50000"/>
                <a:gd name="adj2" fmla="val 108235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4" name="Group 143"/>
          <p:cNvGrpSpPr>
            <a:grpSpLocks/>
          </p:cNvGrpSpPr>
          <p:nvPr/>
        </p:nvGrpSpPr>
        <p:grpSpPr bwMode="auto">
          <a:xfrm>
            <a:off x="1062038" y="3384550"/>
            <a:ext cx="3554412" cy="584200"/>
            <a:chOff x="669" y="2416"/>
            <a:chExt cx="2239" cy="368"/>
          </a:xfrm>
        </p:grpSpPr>
        <p:sp>
          <p:nvSpPr>
            <p:cNvPr id="52251" name="AutoShape 141"/>
            <p:cNvSpPr>
              <a:spLocks noChangeArrowheads="1"/>
            </p:cNvSpPr>
            <p:nvPr/>
          </p:nvSpPr>
          <p:spPr bwMode="auto">
            <a:xfrm>
              <a:off x="669" y="2444"/>
              <a:ext cx="680" cy="340"/>
            </a:xfrm>
            <a:prstGeom prst="curvedUpArrow">
              <a:avLst>
                <a:gd name="adj1" fmla="val 21185"/>
                <a:gd name="adj2" fmla="val 80000"/>
                <a:gd name="adj3" fmla="val 26176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2252" name="AutoShape 142"/>
            <p:cNvSpPr>
              <a:spLocks noChangeArrowheads="1"/>
            </p:cNvSpPr>
            <p:nvPr/>
          </p:nvSpPr>
          <p:spPr bwMode="auto">
            <a:xfrm>
              <a:off x="2823" y="2416"/>
              <a:ext cx="85" cy="368"/>
            </a:xfrm>
            <a:prstGeom prst="upArrow">
              <a:avLst>
                <a:gd name="adj1" fmla="val 50000"/>
                <a:gd name="adj2" fmla="val 108235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5" name="Group 151"/>
          <p:cNvGrpSpPr>
            <a:grpSpLocks/>
          </p:cNvGrpSpPr>
          <p:nvPr/>
        </p:nvGrpSpPr>
        <p:grpSpPr bwMode="auto">
          <a:xfrm>
            <a:off x="1016000" y="3384550"/>
            <a:ext cx="4322763" cy="584200"/>
            <a:chOff x="640" y="2614"/>
            <a:chExt cx="2723" cy="368"/>
          </a:xfrm>
        </p:grpSpPr>
        <p:sp>
          <p:nvSpPr>
            <p:cNvPr id="52249" name="AutoShape 149"/>
            <p:cNvSpPr>
              <a:spLocks noChangeArrowheads="1"/>
            </p:cNvSpPr>
            <p:nvPr/>
          </p:nvSpPr>
          <p:spPr bwMode="auto">
            <a:xfrm>
              <a:off x="640" y="2614"/>
              <a:ext cx="1219" cy="340"/>
            </a:xfrm>
            <a:prstGeom prst="curvedUpArrow">
              <a:avLst>
                <a:gd name="adj1" fmla="val 37978"/>
                <a:gd name="adj2" fmla="val 143412"/>
                <a:gd name="adj3" fmla="val 26176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2250" name="AutoShape 150"/>
            <p:cNvSpPr>
              <a:spLocks noChangeArrowheads="1"/>
            </p:cNvSpPr>
            <p:nvPr/>
          </p:nvSpPr>
          <p:spPr bwMode="auto">
            <a:xfrm>
              <a:off x="3249" y="2614"/>
              <a:ext cx="114" cy="368"/>
            </a:xfrm>
            <a:prstGeom prst="upArrow">
              <a:avLst>
                <a:gd name="adj1" fmla="val 50000"/>
                <a:gd name="adj2" fmla="val 80702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6" name="Group 152"/>
          <p:cNvGrpSpPr>
            <a:grpSpLocks/>
          </p:cNvGrpSpPr>
          <p:nvPr/>
        </p:nvGrpSpPr>
        <p:grpSpPr bwMode="auto">
          <a:xfrm>
            <a:off x="1016000" y="5251450"/>
            <a:ext cx="2924175" cy="584200"/>
            <a:chOff x="669" y="2132"/>
            <a:chExt cx="1842" cy="368"/>
          </a:xfrm>
        </p:grpSpPr>
        <p:sp>
          <p:nvSpPr>
            <p:cNvPr id="52247" name="AutoShape 153"/>
            <p:cNvSpPr>
              <a:spLocks noChangeArrowheads="1"/>
            </p:cNvSpPr>
            <p:nvPr/>
          </p:nvSpPr>
          <p:spPr bwMode="auto">
            <a:xfrm>
              <a:off x="669" y="2160"/>
              <a:ext cx="340" cy="340"/>
            </a:xfrm>
            <a:prstGeom prst="curvedUpArrow">
              <a:avLst>
                <a:gd name="adj1" fmla="val 10593"/>
                <a:gd name="adj2" fmla="val 40000"/>
                <a:gd name="adj3" fmla="val 26176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2248" name="AutoShape 154"/>
            <p:cNvSpPr>
              <a:spLocks noChangeArrowheads="1"/>
            </p:cNvSpPr>
            <p:nvPr/>
          </p:nvSpPr>
          <p:spPr bwMode="auto">
            <a:xfrm>
              <a:off x="2426" y="2132"/>
              <a:ext cx="85" cy="368"/>
            </a:xfrm>
            <a:prstGeom prst="upArrow">
              <a:avLst>
                <a:gd name="adj1" fmla="val 50000"/>
                <a:gd name="adj2" fmla="val 108235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7" name="Group 155"/>
          <p:cNvGrpSpPr>
            <a:grpSpLocks/>
          </p:cNvGrpSpPr>
          <p:nvPr/>
        </p:nvGrpSpPr>
        <p:grpSpPr bwMode="auto">
          <a:xfrm>
            <a:off x="1016000" y="5251450"/>
            <a:ext cx="3554413" cy="584200"/>
            <a:chOff x="669" y="2416"/>
            <a:chExt cx="2239" cy="368"/>
          </a:xfrm>
        </p:grpSpPr>
        <p:sp>
          <p:nvSpPr>
            <p:cNvPr id="52245" name="AutoShape 156"/>
            <p:cNvSpPr>
              <a:spLocks noChangeArrowheads="1"/>
            </p:cNvSpPr>
            <p:nvPr/>
          </p:nvSpPr>
          <p:spPr bwMode="auto">
            <a:xfrm>
              <a:off x="669" y="2444"/>
              <a:ext cx="680" cy="340"/>
            </a:xfrm>
            <a:prstGeom prst="curvedUpArrow">
              <a:avLst>
                <a:gd name="adj1" fmla="val 21185"/>
                <a:gd name="adj2" fmla="val 80000"/>
                <a:gd name="adj3" fmla="val 26176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2246" name="AutoShape 157"/>
            <p:cNvSpPr>
              <a:spLocks noChangeArrowheads="1"/>
            </p:cNvSpPr>
            <p:nvPr/>
          </p:nvSpPr>
          <p:spPr bwMode="auto">
            <a:xfrm>
              <a:off x="2823" y="2416"/>
              <a:ext cx="85" cy="368"/>
            </a:xfrm>
            <a:prstGeom prst="upArrow">
              <a:avLst>
                <a:gd name="adj1" fmla="val 50000"/>
                <a:gd name="adj2" fmla="val 108235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8" name="Group 158"/>
          <p:cNvGrpSpPr>
            <a:grpSpLocks/>
          </p:cNvGrpSpPr>
          <p:nvPr/>
        </p:nvGrpSpPr>
        <p:grpSpPr bwMode="auto">
          <a:xfrm>
            <a:off x="969963" y="5251450"/>
            <a:ext cx="4322762" cy="584200"/>
            <a:chOff x="640" y="2614"/>
            <a:chExt cx="2723" cy="368"/>
          </a:xfrm>
        </p:grpSpPr>
        <p:sp>
          <p:nvSpPr>
            <p:cNvPr id="52243" name="AutoShape 159"/>
            <p:cNvSpPr>
              <a:spLocks noChangeArrowheads="1"/>
            </p:cNvSpPr>
            <p:nvPr/>
          </p:nvSpPr>
          <p:spPr bwMode="auto">
            <a:xfrm>
              <a:off x="640" y="2614"/>
              <a:ext cx="1219" cy="340"/>
            </a:xfrm>
            <a:prstGeom prst="curvedUpArrow">
              <a:avLst>
                <a:gd name="adj1" fmla="val 37978"/>
                <a:gd name="adj2" fmla="val 143412"/>
                <a:gd name="adj3" fmla="val 26176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2244" name="AutoShape 160"/>
            <p:cNvSpPr>
              <a:spLocks noChangeArrowheads="1"/>
            </p:cNvSpPr>
            <p:nvPr/>
          </p:nvSpPr>
          <p:spPr bwMode="auto">
            <a:xfrm>
              <a:off x="3249" y="2614"/>
              <a:ext cx="114" cy="368"/>
            </a:xfrm>
            <a:prstGeom prst="upArrow">
              <a:avLst>
                <a:gd name="adj1" fmla="val 50000"/>
                <a:gd name="adj2" fmla="val 80702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9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9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9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9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9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9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9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9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9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430" grpId="0"/>
      <p:bldP spid="59472" grpId="0"/>
      <p:bldP spid="59480" grpId="0"/>
      <p:bldP spid="59481" grpId="0"/>
      <p:bldP spid="59505" grpId="0"/>
      <p:bldP spid="59511" grpId="0"/>
      <p:bldP spid="59517" grpId="0"/>
      <p:bldP spid="595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 dirty="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5169922" y="1605598"/>
            <a:ext cx="34756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3600" dirty="0" smtClean="0">
                <a:solidFill>
                  <a:srgbClr val="000099"/>
                </a:solidFill>
              </a:rPr>
              <a:t>النّشر : حذف الأقواس</a:t>
            </a:r>
            <a:endParaRPr lang="fr-FR" sz="3600" dirty="0">
              <a:solidFill>
                <a:srgbClr val="000099"/>
              </a:solidFill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2791645" y="473680"/>
            <a:ext cx="58881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4000" u="sng" dirty="0" smtClean="0">
                <a:solidFill>
                  <a:srgbClr val="000099"/>
                </a:solidFill>
              </a:rPr>
              <a:t>1) نشر جداء مجموع </a:t>
            </a:r>
            <a:r>
              <a:rPr lang="ar-DZ" sz="4000" u="sng" dirty="0" err="1" smtClean="0">
                <a:solidFill>
                  <a:srgbClr val="000099"/>
                </a:solidFill>
              </a:rPr>
              <a:t>و</a:t>
            </a:r>
            <a:r>
              <a:rPr lang="ar-DZ" sz="4000" u="sng" dirty="0" smtClean="0">
                <a:solidFill>
                  <a:srgbClr val="000099"/>
                </a:solidFill>
              </a:rPr>
              <a:t> ٍ</a:t>
            </a:r>
            <a:r>
              <a:rPr lang="fr-FR" sz="4000" u="sng" dirty="0" smtClean="0">
                <a:solidFill>
                  <a:srgbClr val="000099"/>
                </a:solidFill>
              </a:rPr>
              <a:t> » </a:t>
            </a:r>
            <a:r>
              <a:rPr lang="ar-DZ" sz="4000" u="sng" dirty="0" smtClean="0">
                <a:solidFill>
                  <a:srgbClr val="000099"/>
                </a:solidFill>
              </a:rPr>
              <a:t>عدد </a:t>
            </a:r>
            <a:r>
              <a:rPr lang="fr-FR" sz="4000" u="sng" dirty="0" smtClean="0">
                <a:solidFill>
                  <a:srgbClr val="000099"/>
                </a:solidFill>
              </a:rPr>
              <a:t>«</a:t>
            </a:r>
            <a:endParaRPr lang="fr-FR" sz="4000" u="sng" dirty="0">
              <a:solidFill>
                <a:srgbClr val="000099"/>
              </a:solidFill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719638" y="2475548"/>
            <a:ext cx="39789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3200" dirty="0" smtClean="0">
                <a:solidFill>
                  <a:srgbClr val="000099"/>
                </a:solidFill>
              </a:rPr>
              <a:t>جداء مجموع </a:t>
            </a:r>
            <a:r>
              <a:rPr lang="fr-FR" sz="3200" dirty="0" smtClean="0">
                <a:solidFill>
                  <a:srgbClr val="000099"/>
                </a:solidFill>
              </a:rPr>
              <a:t> </a:t>
            </a:r>
            <a:r>
              <a:rPr lang="ar-DZ" sz="3200" dirty="0" smtClean="0">
                <a:solidFill>
                  <a:srgbClr val="000099"/>
                </a:solidFill>
              </a:rPr>
              <a:t>و</a:t>
            </a:r>
            <a:r>
              <a:rPr lang="fr-FR" sz="3200" dirty="0" smtClean="0">
                <a:solidFill>
                  <a:srgbClr val="000099"/>
                </a:solidFill>
              </a:rPr>
              <a:t>»</a:t>
            </a:r>
            <a:r>
              <a:rPr lang="fr-FR" sz="3200" dirty="0">
                <a:solidFill>
                  <a:srgbClr val="000099"/>
                </a:solidFill>
              </a:rPr>
              <a:t> </a:t>
            </a:r>
            <a:r>
              <a:rPr lang="ar-DZ" sz="3200" dirty="0" smtClean="0">
                <a:solidFill>
                  <a:srgbClr val="000099"/>
                </a:solidFill>
              </a:rPr>
              <a:t>عدد </a:t>
            </a:r>
            <a:r>
              <a:rPr lang="fr-FR" sz="3200" dirty="0" smtClean="0">
                <a:solidFill>
                  <a:srgbClr val="000099"/>
                </a:solidFill>
              </a:rPr>
              <a:t>  : «</a:t>
            </a:r>
            <a:endParaRPr lang="fr-FR" sz="3200" dirty="0">
              <a:solidFill>
                <a:srgbClr val="000099"/>
              </a:solidFill>
            </a:endParaRPr>
          </a:p>
        </p:txBody>
      </p: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1249679" y="4489139"/>
            <a:ext cx="6635750" cy="539750"/>
            <a:chOff x="576" y="3039"/>
            <a:chExt cx="4180" cy="340"/>
          </a:xfrm>
        </p:grpSpPr>
        <p:sp>
          <p:nvSpPr>
            <p:cNvPr id="33803" name="Text Box 26"/>
            <p:cNvSpPr txBox="1">
              <a:spLocks noChangeArrowheads="1"/>
            </p:cNvSpPr>
            <p:nvPr/>
          </p:nvSpPr>
          <p:spPr bwMode="auto">
            <a:xfrm>
              <a:off x="576" y="3039"/>
              <a:ext cx="1701" cy="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DZ" sz="2800" dirty="0" smtClean="0">
                  <a:solidFill>
                    <a:srgbClr val="000099"/>
                  </a:solidFill>
                </a:rPr>
                <a:t>عدد</a:t>
              </a:r>
              <a:r>
                <a:rPr lang="fr-FR" sz="2800" dirty="0" smtClean="0"/>
                <a:t>x (</a:t>
              </a:r>
              <a:r>
                <a:rPr lang="ar-DZ" sz="2800" dirty="0" smtClean="0"/>
                <a:t>  </a:t>
              </a:r>
              <a:r>
                <a:rPr lang="ar-DZ" sz="2800" dirty="0" smtClean="0">
                  <a:solidFill>
                    <a:srgbClr val="000099"/>
                  </a:solidFill>
                </a:rPr>
                <a:t>مجموع    </a:t>
              </a:r>
              <a:r>
                <a:rPr lang="fr-FR" sz="2800" dirty="0" smtClean="0"/>
                <a:t>)</a:t>
              </a:r>
              <a:endParaRPr lang="fr-FR" sz="2800" dirty="0"/>
            </a:p>
          </p:txBody>
        </p:sp>
        <p:sp>
          <p:nvSpPr>
            <p:cNvPr id="33804" name="Text Box 27"/>
            <p:cNvSpPr txBox="1">
              <a:spLocks noChangeArrowheads="1"/>
            </p:cNvSpPr>
            <p:nvPr/>
          </p:nvSpPr>
          <p:spPr bwMode="auto">
            <a:xfrm>
              <a:off x="2624" y="3039"/>
              <a:ext cx="213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800" dirty="0"/>
                <a:t>  </a:t>
              </a:r>
              <a:r>
                <a:rPr lang="fr-FR" sz="2800" dirty="0" smtClean="0"/>
                <a:t>(</a:t>
              </a:r>
              <a:r>
                <a:rPr lang="ar-DZ" sz="2800" dirty="0" smtClean="0"/>
                <a:t>   </a:t>
              </a:r>
              <a:r>
                <a:rPr lang="ar-DZ" sz="2800" dirty="0" smtClean="0">
                  <a:solidFill>
                    <a:srgbClr val="000099"/>
                  </a:solidFill>
                </a:rPr>
                <a:t>مجموع   </a:t>
              </a:r>
              <a:r>
                <a:rPr lang="fr-FR" sz="2800" dirty="0" smtClean="0"/>
                <a:t>)</a:t>
              </a:r>
              <a:r>
                <a:rPr lang="fr-FR" sz="2800" dirty="0"/>
                <a:t>x </a:t>
              </a:r>
              <a:r>
                <a:rPr lang="ar-DZ" sz="2800" dirty="0" smtClean="0">
                  <a:solidFill>
                    <a:srgbClr val="000099"/>
                  </a:solidFill>
                </a:rPr>
                <a:t>عدد</a:t>
              </a:r>
              <a:endParaRPr lang="fr-FR" sz="2800" dirty="0"/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1234744" y="5589583"/>
            <a:ext cx="6271779" cy="646111"/>
            <a:chOff x="756" y="3521"/>
            <a:chExt cx="3642" cy="407"/>
          </a:xfrm>
        </p:grpSpPr>
        <p:sp>
          <p:nvSpPr>
            <p:cNvPr id="33801" name="Text Box 28"/>
            <p:cNvSpPr txBox="1">
              <a:spLocks noChangeArrowheads="1"/>
            </p:cNvSpPr>
            <p:nvPr/>
          </p:nvSpPr>
          <p:spPr bwMode="auto">
            <a:xfrm>
              <a:off x="756" y="3521"/>
              <a:ext cx="167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800" dirty="0"/>
                <a:t>  5 </a:t>
              </a:r>
              <a:r>
                <a:rPr lang="fr-FR" sz="2800" b="0" dirty="0"/>
                <a:t>x</a:t>
              </a:r>
              <a:r>
                <a:rPr lang="fr-FR" sz="2800" dirty="0" smtClean="0"/>
                <a:t>(</a:t>
              </a:r>
              <a:r>
                <a:rPr lang="ar-DZ" sz="2800" dirty="0" smtClean="0"/>
                <a:t> </a:t>
              </a:r>
              <a:r>
                <a:rPr lang="fr-FR" sz="2800" dirty="0" smtClean="0"/>
                <a:t> </a:t>
              </a:r>
              <a:r>
                <a:rPr lang="fr-FR" sz="2800" dirty="0"/>
                <a:t>2</a:t>
              </a:r>
              <a:r>
                <a:rPr lang="fr-FR" sz="2800" dirty="0">
                  <a:latin typeface="Cursif" pitchFamily="34" charset="0"/>
                </a:rPr>
                <a:t>a</a:t>
              </a:r>
              <a:r>
                <a:rPr lang="fr-FR" sz="2800" dirty="0"/>
                <a:t> </a:t>
              </a:r>
              <a:r>
                <a:rPr lang="ar-DZ" sz="2800" dirty="0" smtClean="0"/>
                <a:t> </a:t>
              </a:r>
              <a:r>
                <a:rPr lang="fr-FR" sz="2800" dirty="0" smtClean="0"/>
                <a:t>+</a:t>
              </a:r>
              <a:r>
                <a:rPr lang="ar-DZ" sz="2800" dirty="0" smtClean="0"/>
                <a:t> </a:t>
              </a:r>
              <a:r>
                <a:rPr lang="fr-FR" sz="2800" dirty="0" smtClean="0"/>
                <a:t> 4</a:t>
              </a:r>
              <a:r>
                <a:rPr lang="fr-FR" sz="2800" dirty="0" smtClean="0">
                  <a:latin typeface="Cursif" pitchFamily="34" charset="0"/>
                </a:rPr>
                <a:t>b</a:t>
              </a:r>
              <a:r>
                <a:rPr lang="ar-DZ" sz="2800" dirty="0" smtClean="0">
                  <a:latin typeface="Cursif" pitchFamily="34" charset="0"/>
                </a:rPr>
                <a:t> </a:t>
              </a:r>
              <a:r>
                <a:rPr lang="fr-FR" sz="2800" dirty="0" smtClean="0"/>
                <a:t>)</a:t>
              </a:r>
              <a:endParaRPr lang="fr-FR" sz="2800" dirty="0"/>
            </a:p>
          </p:txBody>
        </p:sp>
        <p:sp>
          <p:nvSpPr>
            <p:cNvPr id="33802" name="Text Box 29"/>
            <p:cNvSpPr txBox="1">
              <a:spLocks noChangeArrowheads="1"/>
            </p:cNvSpPr>
            <p:nvPr/>
          </p:nvSpPr>
          <p:spPr bwMode="auto">
            <a:xfrm>
              <a:off x="2767" y="3521"/>
              <a:ext cx="1631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600" i="1" dirty="0" smtClean="0">
                  <a:latin typeface="Aparajita" pitchFamily="34" charset="0"/>
                  <a:cs typeface="Aparajita" pitchFamily="34" charset="0"/>
                </a:rPr>
                <a:t>(x² </a:t>
              </a:r>
              <a:r>
                <a:rPr lang="fr-FR" sz="3600" i="1" dirty="0">
                  <a:latin typeface="Aparajita" pitchFamily="34" charset="0"/>
                  <a:cs typeface="Aparajita" pitchFamily="34" charset="0"/>
                </a:rPr>
                <a:t>- 2x </a:t>
              </a:r>
              <a:r>
                <a:rPr lang="fr-FR" sz="3600" i="1" dirty="0" smtClean="0">
                  <a:latin typeface="Aparajita" pitchFamily="34" charset="0"/>
                  <a:cs typeface="Aparajita" pitchFamily="34" charset="0"/>
                </a:rPr>
                <a:t>+</a:t>
              </a:r>
              <a:r>
                <a:rPr lang="ar-DZ" sz="3600" i="1" dirty="0" smtClean="0">
                  <a:latin typeface="Aparajita" pitchFamily="34" charset="0"/>
                </a:rPr>
                <a:t> </a:t>
              </a:r>
              <a:r>
                <a:rPr lang="fr-FR" sz="3600" i="1" dirty="0" smtClean="0">
                  <a:latin typeface="Aparajita" pitchFamily="34" charset="0"/>
                  <a:cs typeface="Aparajita" pitchFamily="34" charset="0"/>
                </a:rPr>
                <a:t>4)</a:t>
              </a:r>
              <a:r>
                <a:rPr lang="fr-FR" sz="2800" dirty="0" smtClean="0"/>
                <a:t> </a:t>
              </a:r>
              <a:r>
                <a:rPr lang="fr-FR" sz="2400" b="0" dirty="0" smtClean="0"/>
                <a:t>x</a:t>
              </a:r>
              <a:r>
                <a:rPr lang="fr-FR" sz="2400" dirty="0" smtClean="0"/>
                <a:t> </a:t>
              </a:r>
              <a:r>
                <a:rPr lang="fr-FR" sz="3600" i="1" dirty="0" smtClean="0">
                  <a:latin typeface="Aparajita" pitchFamily="34" charset="0"/>
                  <a:cs typeface="Aparajita" pitchFamily="34" charset="0"/>
                </a:rPr>
                <a:t>3x</a:t>
              </a:r>
              <a:endParaRPr lang="fr-FR" sz="3600" i="1" dirty="0">
                <a:latin typeface="Aparajita" pitchFamily="34" charset="0"/>
                <a:cs typeface="Aparajita" pitchFamily="34" charset="0"/>
              </a:endParaRPr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1355408" y="3541085"/>
            <a:ext cx="6118225" cy="568326"/>
            <a:chOff x="1355408" y="3541085"/>
            <a:chExt cx="6118225" cy="568326"/>
          </a:xfrm>
        </p:grpSpPr>
        <p:grpSp>
          <p:nvGrpSpPr>
            <p:cNvPr id="2" name="Group 33"/>
            <p:cNvGrpSpPr>
              <a:grpSpLocks/>
            </p:cNvGrpSpPr>
            <p:nvPr/>
          </p:nvGrpSpPr>
          <p:grpSpPr bwMode="auto">
            <a:xfrm>
              <a:off x="1355408" y="3541085"/>
              <a:ext cx="6118225" cy="568326"/>
              <a:chOff x="585" y="2557"/>
              <a:chExt cx="3854" cy="358"/>
            </a:xfrm>
          </p:grpSpPr>
          <p:sp>
            <p:nvSpPr>
              <p:cNvPr id="33805" name="Line 18"/>
              <p:cNvSpPr>
                <a:spLocks noChangeShapeType="1"/>
              </p:cNvSpPr>
              <p:nvPr/>
            </p:nvSpPr>
            <p:spPr bwMode="auto">
              <a:xfrm>
                <a:off x="2738" y="2557"/>
                <a:ext cx="1497" cy="0"/>
              </a:xfrm>
              <a:prstGeom prst="line">
                <a:avLst/>
              </a:prstGeom>
              <a:noFill/>
              <a:ln w="38100">
                <a:solidFill>
                  <a:srgbClr val="33CC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grpSp>
            <p:nvGrpSpPr>
              <p:cNvPr id="33806" name="Group 30"/>
              <p:cNvGrpSpPr>
                <a:grpSpLocks/>
              </p:cNvGrpSpPr>
              <p:nvPr/>
            </p:nvGrpSpPr>
            <p:grpSpPr bwMode="auto">
              <a:xfrm>
                <a:off x="585" y="2557"/>
                <a:ext cx="3854" cy="358"/>
                <a:chOff x="585" y="2557"/>
                <a:chExt cx="3854" cy="358"/>
              </a:xfrm>
            </p:grpSpPr>
            <p:grpSp>
              <p:nvGrpSpPr>
                <p:cNvPr id="33813" name="Group 16"/>
                <p:cNvGrpSpPr>
                  <a:grpSpLocks/>
                </p:cNvGrpSpPr>
                <p:nvPr/>
              </p:nvGrpSpPr>
              <p:grpSpPr bwMode="auto">
                <a:xfrm>
                  <a:off x="585" y="2557"/>
                  <a:ext cx="1701" cy="358"/>
                  <a:chOff x="585" y="2557"/>
                  <a:chExt cx="1701" cy="358"/>
                </a:xfrm>
              </p:grpSpPr>
              <p:sp>
                <p:nvSpPr>
                  <p:cNvPr id="33815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604" y="2557"/>
                    <a:ext cx="1429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33CC33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  <p:sp>
                <p:nvSpPr>
                  <p:cNvPr id="33816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5" y="2585"/>
                    <a:ext cx="1701" cy="33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fr-FR" sz="2800" dirty="0"/>
                      <a:t>….</a:t>
                    </a:r>
                    <a:r>
                      <a:rPr lang="fr-FR" sz="2800" b="0" dirty="0" smtClean="0"/>
                      <a:t>x</a:t>
                    </a:r>
                    <a:r>
                      <a:rPr lang="fr-FR" sz="2800" dirty="0" smtClean="0"/>
                      <a:t>( </a:t>
                    </a:r>
                    <a:r>
                      <a:rPr lang="fr-FR" sz="2800" dirty="0"/>
                      <a:t>…………)</a:t>
                    </a:r>
                  </a:p>
                </p:txBody>
              </p:sp>
            </p:grpSp>
            <p:sp>
              <p:nvSpPr>
                <p:cNvPr id="33814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738" y="2585"/>
                  <a:ext cx="1701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fr-FR" sz="2800" dirty="0"/>
                    <a:t>( </a:t>
                  </a:r>
                  <a:r>
                    <a:rPr lang="fr-FR" sz="2800" dirty="0" smtClean="0"/>
                    <a:t>…………)</a:t>
                  </a:r>
                  <a:r>
                    <a:rPr lang="fr-FR" sz="2800" b="0" dirty="0" smtClean="0"/>
                    <a:t>x</a:t>
                  </a:r>
                  <a:r>
                    <a:rPr lang="fr-FR" sz="2800" b="0" dirty="0"/>
                    <a:t>…</a:t>
                  </a:r>
                </a:p>
              </p:txBody>
            </p:sp>
          </p:grpSp>
        </p:grpSp>
        <p:cxnSp>
          <p:nvCxnSpPr>
            <p:cNvPr id="32" name="Connecteur en angle 31"/>
            <p:cNvCxnSpPr/>
            <p:nvPr/>
          </p:nvCxnSpPr>
          <p:spPr bwMode="auto">
            <a:xfrm>
              <a:off x="2388869" y="3756093"/>
              <a:ext cx="972000" cy="32400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8575" cap="flat" cmpd="sng" algn="ctr">
              <a:solidFill>
                <a:srgbClr val="CC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37" name="Groupe 36"/>
            <p:cNvGrpSpPr/>
            <p:nvPr/>
          </p:nvGrpSpPr>
          <p:grpSpPr>
            <a:xfrm>
              <a:off x="5147310" y="3784223"/>
              <a:ext cx="1245870" cy="258188"/>
              <a:chOff x="2034540" y="3060323"/>
              <a:chExt cx="1245870" cy="258188"/>
            </a:xfrm>
          </p:grpSpPr>
          <p:cxnSp>
            <p:nvCxnSpPr>
              <p:cNvPr id="38" name="Connecteur en angle 37"/>
              <p:cNvCxnSpPr/>
              <p:nvPr/>
            </p:nvCxnSpPr>
            <p:spPr bwMode="auto">
              <a:xfrm>
                <a:off x="2034540" y="3060323"/>
                <a:ext cx="757105" cy="254377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28575" cap="flat" cmpd="sng" algn="ctr">
                <a:solidFill>
                  <a:srgbClr val="CC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Connecteur en angle 38"/>
              <p:cNvCxnSpPr/>
              <p:nvPr/>
            </p:nvCxnSpPr>
            <p:spPr bwMode="auto">
              <a:xfrm flipV="1">
                <a:off x="2532063" y="3060323"/>
                <a:ext cx="748347" cy="258188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28575" cap="flat" cmpd="sng" algn="ctr">
                <a:solidFill>
                  <a:srgbClr val="CC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  <p:bldP spid="39940" grpId="0"/>
      <p:bldP spid="3994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 u="sng"/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6476456" y="520065"/>
            <a:ext cx="12057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800" dirty="0" smtClean="0">
                <a:solidFill>
                  <a:srgbClr val="000099"/>
                </a:solidFill>
              </a:rPr>
              <a:t>مثال آخر</a:t>
            </a:r>
            <a:endParaRPr lang="fr-FR" sz="2800" dirty="0">
              <a:solidFill>
                <a:srgbClr val="000099"/>
              </a:solidFill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476250" y="1358900"/>
            <a:ext cx="396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/>
              <a:t>( 2x – 5 ) - ( 3x + 2) =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3536950" y="13589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/>
              <a:t>2x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476250" y="4914900"/>
            <a:ext cx="396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/>
              <a:t>- ( - 2x + 5 ) + ( - x – 3 ) =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5292725" y="49149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/>
              <a:t>-x</a:t>
            </a: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4167188" y="4914900"/>
            <a:ext cx="85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/>
              <a:t>2x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4751388" y="49149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- 5</a:t>
            </a:r>
          </a:p>
        </p:txBody>
      </p:sp>
      <p:sp>
        <p:nvSpPr>
          <p:cNvPr id="61458" name="AutoShape 18"/>
          <p:cNvSpPr>
            <a:spLocks noChangeArrowheads="1"/>
          </p:cNvSpPr>
          <p:nvPr/>
        </p:nvSpPr>
        <p:spPr bwMode="auto">
          <a:xfrm>
            <a:off x="476250" y="1854200"/>
            <a:ext cx="450850" cy="539750"/>
          </a:xfrm>
          <a:prstGeom prst="curvedUpArrow">
            <a:avLst>
              <a:gd name="adj1" fmla="val 10593"/>
              <a:gd name="adj2" fmla="val 40000"/>
              <a:gd name="adj3" fmla="val 31337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1477" name="AutoShape 37"/>
          <p:cNvSpPr>
            <a:spLocks noChangeArrowheads="1"/>
          </p:cNvSpPr>
          <p:nvPr/>
        </p:nvSpPr>
        <p:spPr bwMode="auto">
          <a:xfrm>
            <a:off x="476250" y="1854200"/>
            <a:ext cx="900113" cy="539750"/>
          </a:xfrm>
          <a:prstGeom prst="curvedUpArrow">
            <a:avLst>
              <a:gd name="adj1" fmla="val 17665"/>
              <a:gd name="adj2" fmla="val 66706"/>
              <a:gd name="adj3" fmla="val 2617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1478" name="AutoShape 38"/>
          <p:cNvSpPr>
            <a:spLocks noChangeArrowheads="1"/>
          </p:cNvSpPr>
          <p:nvPr/>
        </p:nvSpPr>
        <p:spPr bwMode="auto">
          <a:xfrm>
            <a:off x="1962150" y="1854200"/>
            <a:ext cx="360363" cy="539750"/>
          </a:xfrm>
          <a:prstGeom prst="curvedUpArrow">
            <a:avLst>
              <a:gd name="adj1" fmla="val 10593"/>
              <a:gd name="adj2" fmla="val 40000"/>
              <a:gd name="adj3" fmla="val 3920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1479" name="AutoShape 39"/>
          <p:cNvSpPr>
            <a:spLocks noChangeArrowheads="1"/>
          </p:cNvSpPr>
          <p:nvPr/>
        </p:nvSpPr>
        <p:spPr bwMode="auto">
          <a:xfrm>
            <a:off x="1962150" y="1854200"/>
            <a:ext cx="1035050" cy="539750"/>
          </a:xfrm>
          <a:prstGeom prst="curvedUpArrow">
            <a:avLst>
              <a:gd name="adj1" fmla="val 20313"/>
              <a:gd name="adj2" fmla="val 76706"/>
              <a:gd name="adj3" fmla="val 2617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1480" name="Text Box 40"/>
          <p:cNvSpPr txBox="1">
            <a:spLocks noChangeArrowheads="1"/>
          </p:cNvSpPr>
          <p:nvPr/>
        </p:nvSpPr>
        <p:spPr bwMode="auto">
          <a:xfrm>
            <a:off x="4084638" y="13589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- 5</a:t>
            </a:r>
          </a:p>
        </p:txBody>
      </p:sp>
      <p:sp>
        <p:nvSpPr>
          <p:cNvPr id="61481" name="Text Box 41"/>
          <p:cNvSpPr txBox="1">
            <a:spLocks noChangeArrowheads="1"/>
          </p:cNvSpPr>
          <p:nvPr/>
        </p:nvSpPr>
        <p:spPr bwMode="auto">
          <a:xfrm>
            <a:off x="4751388" y="1358900"/>
            <a:ext cx="70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- 3x</a:t>
            </a:r>
          </a:p>
        </p:txBody>
      </p:sp>
      <p:sp>
        <p:nvSpPr>
          <p:cNvPr id="61482" name="Text Box 42"/>
          <p:cNvSpPr txBox="1">
            <a:spLocks noChangeArrowheads="1"/>
          </p:cNvSpPr>
          <p:nvPr/>
        </p:nvSpPr>
        <p:spPr bwMode="auto">
          <a:xfrm>
            <a:off x="5427663" y="13589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/>
              <a:t>- 2</a:t>
            </a:r>
          </a:p>
        </p:txBody>
      </p:sp>
      <p:sp>
        <p:nvSpPr>
          <p:cNvPr id="61483" name="AutoShape 43"/>
          <p:cNvSpPr>
            <a:spLocks noChangeArrowheads="1"/>
          </p:cNvSpPr>
          <p:nvPr/>
        </p:nvSpPr>
        <p:spPr bwMode="auto">
          <a:xfrm>
            <a:off x="611188" y="5273675"/>
            <a:ext cx="1350962" cy="539750"/>
          </a:xfrm>
          <a:prstGeom prst="curvedUpArrow">
            <a:avLst>
              <a:gd name="adj1" fmla="val 26513"/>
              <a:gd name="adj2" fmla="val 100118"/>
              <a:gd name="adj3" fmla="val 2617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1484" name="AutoShape 44"/>
          <p:cNvSpPr>
            <a:spLocks noChangeArrowheads="1"/>
          </p:cNvSpPr>
          <p:nvPr/>
        </p:nvSpPr>
        <p:spPr bwMode="auto">
          <a:xfrm>
            <a:off x="2366963" y="5273675"/>
            <a:ext cx="539750" cy="539750"/>
          </a:xfrm>
          <a:prstGeom prst="curvedUpArrow">
            <a:avLst>
              <a:gd name="adj1" fmla="val 10593"/>
              <a:gd name="adj2" fmla="val 40000"/>
              <a:gd name="adj3" fmla="val 2617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1485" name="AutoShape 45"/>
          <p:cNvSpPr>
            <a:spLocks noChangeArrowheads="1"/>
          </p:cNvSpPr>
          <p:nvPr/>
        </p:nvSpPr>
        <p:spPr bwMode="auto">
          <a:xfrm>
            <a:off x="2322513" y="5273675"/>
            <a:ext cx="1123950" cy="539750"/>
          </a:xfrm>
          <a:prstGeom prst="curvedUpArrow">
            <a:avLst>
              <a:gd name="adj1" fmla="val 22058"/>
              <a:gd name="adj2" fmla="val 83294"/>
              <a:gd name="adj3" fmla="val 26176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1486" name="Text Box 46"/>
          <p:cNvSpPr txBox="1">
            <a:spLocks noChangeArrowheads="1"/>
          </p:cNvSpPr>
          <p:nvPr/>
        </p:nvSpPr>
        <p:spPr bwMode="auto">
          <a:xfrm>
            <a:off x="5786438" y="49149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/>
              <a:t>- 3</a:t>
            </a:r>
          </a:p>
        </p:txBody>
      </p:sp>
      <p:sp>
        <p:nvSpPr>
          <p:cNvPr id="61487" name="AutoShape 47"/>
          <p:cNvSpPr>
            <a:spLocks noChangeArrowheads="1"/>
          </p:cNvSpPr>
          <p:nvPr/>
        </p:nvSpPr>
        <p:spPr bwMode="auto">
          <a:xfrm>
            <a:off x="611188" y="5273675"/>
            <a:ext cx="450850" cy="539750"/>
          </a:xfrm>
          <a:prstGeom prst="curvedUpArrow">
            <a:avLst>
              <a:gd name="adj1" fmla="val 10593"/>
              <a:gd name="adj2" fmla="val 40000"/>
              <a:gd name="adj3" fmla="val 31337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1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1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1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1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1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1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1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1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1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1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1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1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1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1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1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1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1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1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1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1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1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1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1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/>
      <p:bldP spid="61444" grpId="0"/>
      <p:bldP spid="61447" grpId="0"/>
      <p:bldP spid="61448" grpId="0"/>
      <p:bldP spid="61449" grpId="0"/>
      <p:bldP spid="61450" grpId="0"/>
      <p:bldP spid="61451" grpId="0"/>
      <p:bldP spid="61458" grpId="0" animBg="1"/>
      <p:bldP spid="61477" grpId="0" animBg="1"/>
      <p:bldP spid="61478" grpId="0" animBg="1"/>
      <p:bldP spid="61479" grpId="0" animBg="1"/>
      <p:bldP spid="61480" grpId="0"/>
      <p:bldP spid="61481" grpId="0"/>
      <p:bldP spid="61482" grpId="0"/>
      <p:bldP spid="61483" grpId="0" animBg="1"/>
      <p:bldP spid="61484" grpId="0" animBg="1"/>
      <p:bldP spid="61485" grpId="0" animBg="1"/>
      <p:bldP spid="61486" grpId="0"/>
      <p:bldP spid="6148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 u="sng"/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6774933" y="459105"/>
            <a:ext cx="17155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800" dirty="0" smtClean="0">
                <a:solidFill>
                  <a:srgbClr val="000099"/>
                </a:solidFill>
              </a:rPr>
              <a:t>أمثلة أخرى :</a:t>
            </a:r>
            <a:endParaRPr lang="fr-FR" sz="2800" dirty="0">
              <a:solidFill>
                <a:srgbClr val="000099"/>
              </a:solidFill>
            </a:endParaRP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476250" y="1397000"/>
            <a:ext cx="396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/>
              <a:t>( - 2x – 5 ) - ( x² - 5x - 1) =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4122738" y="1397000"/>
            <a:ext cx="70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- 2x</a:t>
            </a: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4932363" y="13970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- 5</a:t>
            </a: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5611813" y="13970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- x²</a:t>
            </a: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6281738" y="1397000"/>
            <a:ext cx="785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+ 5x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476250" y="1763713"/>
            <a:ext cx="3870325" cy="630237"/>
            <a:chOff x="300" y="1111"/>
            <a:chExt cx="2438" cy="397"/>
          </a:xfrm>
        </p:grpSpPr>
        <p:sp>
          <p:nvSpPr>
            <p:cNvPr id="54325" name="AutoShape 26"/>
            <p:cNvSpPr>
              <a:spLocks noChangeArrowheads="1"/>
            </p:cNvSpPr>
            <p:nvPr/>
          </p:nvSpPr>
          <p:spPr bwMode="auto">
            <a:xfrm>
              <a:off x="300" y="1111"/>
              <a:ext cx="57" cy="397"/>
            </a:xfrm>
            <a:prstGeom prst="upArrow">
              <a:avLst>
                <a:gd name="adj1" fmla="val 50000"/>
                <a:gd name="adj2" fmla="val 174123"/>
              </a:avLst>
            </a:prstGeom>
            <a:solidFill>
              <a:srgbClr val="33CC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4326" name="AutoShape 27"/>
            <p:cNvSpPr>
              <a:spLocks noChangeArrowheads="1"/>
            </p:cNvSpPr>
            <p:nvPr/>
          </p:nvSpPr>
          <p:spPr bwMode="auto">
            <a:xfrm>
              <a:off x="499" y="1111"/>
              <a:ext cx="57" cy="397"/>
            </a:xfrm>
            <a:prstGeom prst="upArrow">
              <a:avLst>
                <a:gd name="adj1" fmla="val 50000"/>
                <a:gd name="adj2" fmla="val 174123"/>
              </a:avLst>
            </a:prstGeom>
            <a:solidFill>
              <a:srgbClr val="33CC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4327" name="AutoShape 28"/>
            <p:cNvSpPr>
              <a:spLocks noChangeArrowheads="1"/>
            </p:cNvSpPr>
            <p:nvPr/>
          </p:nvSpPr>
          <p:spPr bwMode="auto">
            <a:xfrm>
              <a:off x="2681" y="1111"/>
              <a:ext cx="57" cy="397"/>
            </a:xfrm>
            <a:prstGeom prst="upArrow">
              <a:avLst>
                <a:gd name="adj1" fmla="val 50000"/>
                <a:gd name="adj2" fmla="val 174123"/>
              </a:avLst>
            </a:prstGeom>
            <a:solidFill>
              <a:srgbClr val="33CC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62494" name="Text Box 30"/>
          <p:cNvSpPr txBox="1">
            <a:spLocks noChangeArrowheads="1"/>
          </p:cNvSpPr>
          <p:nvPr/>
        </p:nvSpPr>
        <p:spPr bwMode="auto">
          <a:xfrm>
            <a:off x="7046913" y="1397000"/>
            <a:ext cx="61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+ 1</a:t>
            </a:r>
          </a:p>
        </p:txBody>
      </p: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476250" y="1854200"/>
            <a:ext cx="4635500" cy="630238"/>
            <a:chOff x="300" y="1508"/>
            <a:chExt cx="2920" cy="397"/>
          </a:xfrm>
        </p:grpSpPr>
        <p:sp>
          <p:nvSpPr>
            <p:cNvPr id="54322" name="AutoShape 32"/>
            <p:cNvSpPr>
              <a:spLocks noChangeArrowheads="1"/>
            </p:cNvSpPr>
            <p:nvPr/>
          </p:nvSpPr>
          <p:spPr bwMode="auto">
            <a:xfrm>
              <a:off x="300" y="1508"/>
              <a:ext cx="57" cy="397"/>
            </a:xfrm>
            <a:prstGeom prst="upArrow">
              <a:avLst>
                <a:gd name="adj1" fmla="val 50000"/>
                <a:gd name="adj2" fmla="val 174123"/>
              </a:avLst>
            </a:prstGeom>
            <a:solidFill>
              <a:srgbClr val="33CC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4323" name="AutoShape 33"/>
            <p:cNvSpPr>
              <a:spLocks noChangeArrowheads="1"/>
            </p:cNvSpPr>
            <p:nvPr/>
          </p:nvSpPr>
          <p:spPr bwMode="auto">
            <a:xfrm>
              <a:off x="896" y="1508"/>
              <a:ext cx="57" cy="397"/>
            </a:xfrm>
            <a:prstGeom prst="upArrow">
              <a:avLst>
                <a:gd name="adj1" fmla="val 50000"/>
                <a:gd name="adj2" fmla="val 174123"/>
              </a:avLst>
            </a:prstGeom>
            <a:solidFill>
              <a:srgbClr val="33CC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4324" name="AutoShape 34"/>
            <p:cNvSpPr>
              <a:spLocks noChangeArrowheads="1"/>
            </p:cNvSpPr>
            <p:nvPr/>
          </p:nvSpPr>
          <p:spPr bwMode="auto">
            <a:xfrm>
              <a:off x="3163" y="1508"/>
              <a:ext cx="57" cy="397"/>
            </a:xfrm>
            <a:prstGeom prst="upArrow">
              <a:avLst>
                <a:gd name="adj1" fmla="val 50000"/>
                <a:gd name="adj2" fmla="val 174123"/>
              </a:avLst>
            </a:prstGeom>
            <a:solidFill>
              <a:srgbClr val="33CC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2141538" y="1854200"/>
            <a:ext cx="3690937" cy="630238"/>
            <a:chOff x="1321" y="1933"/>
            <a:chExt cx="2325" cy="397"/>
          </a:xfrm>
        </p:grpSpPr>
        <p:sp>
          <p:nvSpPr>
            <p:cNvPr id="54319" name="AutoShape 36"/>
            <p:cNvSpPr>
              <a:spLocks noChangeArrowheads="1"/>
            </p:cNvSpPr>
            <p:nvPr/>
          </p:nvSpPr>
          <p:spPr bwMode="auto">
            <a:xfrm>
              <a:off x="1321" y="1933"/>
              <a:ext cx="57" cy="397"/>
            </a:xfrm>
            <a:prstGeom prst="upArrow">
              <a:avLst>
                <a:gd name="adj1" fmla="val 50000"/>
                <a:gd name="adj2" fmla="val 174123"/>
              </a:avLst>
            </a:prstGeom>
            <a:solidFill>
              <a:srgbClr val="33CC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4320" name="AutoShape 37"/>
            <p:cNvSpPr>
              <a:spLocks noChangeArrowheads="1"/>
            </p:cNvSpPr>
            <p:nvPr/>
          </p:nvSpPr>
          <p:spPr bwMode="auto">
            <a:xfrm>
              <a:off x="1463" y="1933"/>
              <a:ext cx="57" cy="397"/>
            </a:xfrm>
            <a:prstGeom prst="upArrow">
              <a:avLst>
                <a:gd name="adj1" fmla="val 50000"/>
                <a:gd name="adj2" fmla="val 174123"/>
              </a:avLst>
            </a:prstGeom>
            <a:solidFill>
              <a:srgbClr val="33CC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4321" name="AutoShape 38"/>
            <p:cNvSpPr>
              <a:spLocks noChangeArrowheads="1"/>
            </p:cNvSpPr>
            <p:nvPr/>
          </p:nvSpPr>
          <p:spPr bwMode="auto">
            <a:xfrm>
              <a:off x="3589" y="1933"/>
              <a:ext cx="57" cy="397"/>
            </a:xfrm>
            <a:prstGeom prst="upArrow">
              <a:avLst>
                <a:gd name="adj1" fmla="val 50000"/>
                <a:gd name="adj2" fmla="val 174123"/>
              </a:avLst>
            </a:prstGeom>
            <a:solidFill>
              <a:srgbClr val="33CC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5" name="Group 53"/>
          <p:cNvGrpSpPr>
            <a:grpSpLocks/>
          </p:cNvGrpSpPr>
          <p:nvPr/>
        </p:nvGrpSpPr>
        <p:grpSpPr bwMode="auto">
          <a:xfrm>
            <a:off x="2141538" y="1854200"/>
            <a:ext cx="4456112" cy="674688"/>
            <a:chOff x="1321" y="2387"/>
            <a:chExt cx="2807" cy="425"/>
          </a:xfrm>
        </p:grpSpPr>
        <p:sp>
          <p:nvSpPr>
            <p:cNvPr id="54316" name="AutoShape 40"/>
            <p:cNvSpPr>
              <a:spLocks noChangeArrowheads="1"/>
            </p:cNvSpPr>
            <p:nvPr/>
          </p:nvSpPr>
          <p:spPr bwMode="auto">
            <a:xfrm>
              <a:off x="1321" y="2387"/>
              <a:ext cx="57" cy="397"/>
            </a:xfrm>
            <a:prstGeom prst="upArrow">
              <a:avLst>
                <a:gd name="adj1" fmla="val 50000"/>
                <a:gd name="adj2" fmla="val 174123"/>
              </a:avLst>
            </a:prstGeom>
            <a:solidFill>
              <a:srgbClr val="33CC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4317" name="AutoShape 41"/>
            <p:cNvSpPr>
              <a:spLocks noChangeArrowheads="1"/>
            </p:cNvSpPr>
            <p:nvPr/>
          </p:nvSpPr>
          <p:spPr bwMode="auto">
            <a:xfrm>
              <a:off x="1746" y="2387"/>
              <a:ext cx="57" cy="397"/>
            </a:xfrm>
            <a:prstGeom prst="upArrow">
              <a:avLst>
                <a:gd name="adj1" fmla="val 50000"/>
                <a:gd name="adj2" fmla="val 174123"/>
              </a:avLst>
            </a:prstGeom>
            <a:solidFill>
              <a:srgbClr val="33CC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4318" name="AutoShape 42"/>
            <p:cNvSpPr>
              <a:spLocks noChangeArrowheads="1"/>
            </p:cNvSpPr>
            <p:nvPr/>
          </p:nvSpPr>
          <p:spPr bwMode="auto">
            <a:xfrm>
              <a:off x="4071" y="2415"/>
              <a:ext cx="57" cy="397"/>
            </a:xfrm>
            <a:prstGeom prst="upArrow">
              <a:avLst>
                <a:gd name="adj1" fmla="val 50000"/>
                <a:gd name="adj2" fmla="val 174123"/>
              </a:avLst>
            </a:prstGeom>
            <a:solidFill>
              <a:srgbClr val="33CC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2163763" y="1854200"/>
            <a:ext cx="5175250" cy="676275"/>
            <a:chOff x="1321" y="2755"/>
            <a:chExt cx="3260" cy="426"/>
          </a:xfrm>
        </p:grpSpPr>
        <p:sp>
          <p:nvSpPr>
            <p:cNvPr id="54313" name="AutoShape 44"/>
            <p:cNvSpPr>
              <a:spLocks noChangeArrowheads="1"/>
            </p:cNvSpPr>
            <p:nvPr/>
          </p:nvSpPr>
          <p:spPr bwMode="auto">
            <a:xfrm>
              <a:off x="1321" y="2784"/>
              <a:ext cx="57" cy="397"/>
            </a:xfrm>
            <a:prstGeom prst="upArrow">
              <a:avLst>
                <a:gd name="adj1" fmla="val 50000"/>
                <a:gd name="adj2" fmla="val 174123"/>
              </a:avLst>
            </a:prstGeom>
            <a:solidFill>
              <a:srgbClr val="33CC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4314" name="AutoShape 45"/>
            <p:cNvSpPr>
              <a:spLocks noChangeArrowheads="1"/>
            </p:cNvSpPr>
            <p:nvPr/>
          </p:nvSpPr>
          <p:spPr bwMode="auto">
            <a:xfrm>
              <a:off x="2143" y="2784"/>
              <a:ext cx="57" cy="397"/>
            </a:xfrm>
            <a:prstGeom prst="upArrow">
              <a:avLst>
                <a:gd name="adj1" fmla="val 50000"/>
                <a:gd name="adj2" fmla="val 174123"/>
              </a:avLst>
            </a:prstGeom>
            <a:solidFill>
              <a:srgbClr val="33CC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4315" name="AutoShape 46"/>
            <p:cNvSpPr>
              <a:spLocks noChangeArrowheads="1"/>
            </p:cNvSpPr>
            <p:nvPr/>
          </p:nvSpPr>
          <p:spPr bwMode="auto">
            <a:xfrm>
              <a:off x="4524" y="2755"/>
              <a:ext cx="57" cy="397"/>
            </a:xfrm>
            <a:prstGeom prst="upArrow">
              <a:avLst>
                <a:gd name="adj1" fmla="val 50000"/>
                <a:gd name="adj2" fmla="val 174123"/>
              </a:avLst>
            </a:prstGeom>
            <a:solidFill>
              <a:srgbClr val="33CC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62519" name="Text Box 55"/>
          <p:cNvSpPr txBox="1">
            <a:spLocks noChangeArrowheads="1"/>
          </p:cNvSpPr>
          <p:nvPr/>
        </p:nvSpPr>
        <p:spPr bwMode="auto">
          <a:xfrm>
            <a:off x="476250" y="3692525"/>
            <a:ext cx="396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/>
              <a:t>- ( - x² + 5 ) + ( x² - 5x - 1) =</a:t>
            </a:r>
          </a:p>
        </p:txBody>
      </p: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611188" y="4059238"/>
            <a:ext cx="3870325" cy="630237"/>
            <a:chOff x="300" y="1111"/>
            <a:chExt cx="2438" cy="397"/>
          </a:xfrm>
        </p:grpSpPr>
        <p:sp>
          <p:nvSpPr>
            <p:cNvPr id="54310" name="AutoShape 60"/>
            <p:cNvSpPr>
              <a:spLocks noChangeArrowheads="1"/>
            </p:cNvSpPr>
            <p:nvPr/>
          </p:nvSpPr>
          <p:spPr bwMode="auto">
            <a:xfrm>
              <a:off x="300" y="1111"/>
              <a:ext cx="57" cy="397"/>
            </a:xfrm>
            <a:prstGeom prst="upArrow">
              <a:avLst>
                <a:gd name="adj1" fmla="val 50000"/>
                <a:gd name="adj2" fmla="val 174123"/>
              </a:avLst>
            </a:prstGeom>
            <a:solidFill>
              <a:srgbClr val="33CC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4311" name="AutoShape 61"/>
            <p:cNvSpPr>
              <a:spLocks noChangeArrowheads="1"/>
            </p:cNvSpPr>
            <p:nvPr/>
          </p:nvSpPr>
          <p:spPr bwMode="auto">
            <a:xfrm>
              <a:off x="499" y="1111"/>
              <a:ext cx="57" cy="397"/>
            </a:xfrm>
            <a:prstGeom prst="upArrow">
              <a:avLst>
                <a:gd name="adj1" fmla="val 50000"/>
                <a:gd name="adj2" fmla="val 174123"/>
              </a:avLst>
            </a:prstGeom>
            <a:solidFill>
              <a:srgbClr val="33CC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4312" name="AutoShape 62"/>
            <p:cNvSpPr>
              <a:spLocks noChangeArrowheads="1"/>
            </p:cNvSpPr>
            <p:nvPr/>
          </p:nvSpPr>
          <p:spPr bwMode="auto">
            <a:xfrm>
              <a:off x="2681" y="1111"/>
              <a:ext cx="57" cy="397"/>
            </a:xfrm>
            <a:prstGeom prst="upArrow">
              <a:avLst>
                <a:gd name="adj1" fmla="val 50000"/>
                <a:gd name="adj2" fmla="val 174123"/>
              </a:avLst>
            </a:prstGeom>
            <a:solidFill>
              <a:srgbClr val="33CC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8" name="Group 63"/>
          <p:cNvGrpSpPr>
            <a:grpSpLocks/>
          </p:cNvGrpSpPr>
          <p:nvPr/>
        </p:nvGrpSpPr>
        <p:grpSpPr bwMode="auto">
          <a:xfrm>
            <a:off x="611188" y="4059238"/>
            <a:ext cx="4635500" cy="630237"/>
            <a:chOff x="300" y="1508"/>
            <a:chExt cx="2920" cy="397"/>
          </a:xfrm>
        </p:grpSpPr>
        <p:sp>
          <p:nvSpPr>
            <p:cNvPr id="54307" name="AutoShape 64"/>
            <p:cNvSpPr>
              <a:spLocks noChangeArrowheads="1"/>
            </p:cNvSpPr>
            <p:nvPr/>
          </p:nvSpPr>
          <p:spPr bwMode="auto">
            <a:xfrm>
              <a:off x="300" y="1508"/>
              <a:ext cx="57" cy="397"/>
            </a:xfrm>
            <a:prstGeom prst="upArrow">
              <a:avLst>
                <a:gd name="adj1" fmla="val 50000"/>
                <a:gd name="adj2" fmla="val 174123"/>
              </a:avLst>
            </a:prstGeom>
            <a:solidFill>
              <a:srgbClr val="33CC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4308" name="AutoShape 65"/>
            <p:cNvSpPr>
              <a:spLocks noChangeArrowheads="1"/>
            </p:cNvSpPr>
            <p:nvPr/>
          </p:nvSpPr>
          <p:spPr bwMode="auto">
            <a:xfrm>
              <a:off x="896" y="1508"/>
              <a:ext cx="57" cy="397"/>
            </a:xfrm>
            <a:prstGeom prst="upArrow">
              <a:avLst>
                <a:gd name="adj1" fmla="val 50000"/>
                <a:gd name="adj2" fmla="val 174123"/>
              </a:avLst>
            </a:prstGeom>
            <a:solidFill>
              <a:srgbClr val="33CC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4309" name="AutoShape 66"/>
            <p:cNvSpPr>
              <a:spLocks noChangeArrowheads="1"/>
            </p:cNvSpPr>
            <p:nvPr/>
          </p:nvSpPr>
          <p:spPr bwMode="auto">
            <a:xfrm>
              <a:off x="3163" y="1508"/>
              <a:ext cx="57" cy="397"/>
            </a:xfrm>
            <a:prstGeom prst="upArrow">
              <a:avLst>
                <a:gd name="adj1" fmla="val 50000"/>
                <a:gd name="adj2" fmla="val 174123"/>
              </a:avLst>
            </a:prstGeom>
            <a:solidFill>
              <a:srgbClr val="33CC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9" name="Group 67"/>
          <p:cNvGrpSpPr>
            <a:grpSpLocks/>
          </p:cNvGrpSpPr>
          <p:nvPr/>
        </p:nvGrpSpPr>
        <p:grpSpPr bwMode="auto">
          <a:xfrm>
            <a:off x="2276475" y="4149725"/>
            <a:ext cx="3690938" cy="630238"/>
            <a:chOff x="1321" y="1933"/>
            <a:chExt cx="2325" cy="397"/>
          </a:xfrm>
        </p:grpSpPr>
        <p:sp>
          <p:nvSpPr>
            <p:cNvPr id="54304" name="AutoShape 68"/>
            <p:cNvSpPr>
              <a:spLocks noChangeArrowheads="1"/>
            </p:cNvSpPr>
            <p:nvPr/>
          </p:nvSpPr>
          <p:spPr bwMode="auto">
            <a:xfrm>
              <a:off x="1321" y="1933"/>
              <a:ext cx="57" cy="397"/>
            </a:xfrm>
            <a:prstGeom prst="upArrow">
              <a:avLst>
                <a:gd name="adj1" fmla="val 50000"/>
                <a:gd name="adj2" fmla="val 174123"/>
              </a:avLst>
            </a:prstGeom>
            <a:solidFill>
              <a:srgbClr val="33CC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4305" name="AutoShape 69"/>
            <p:cNvSpPr>
              <a:spLocks noChangeArrowheads="1"/>
            </p:cNvSpPr>
            <p:nvPr/>
          </p:nvSpPr>
          <p:spPr bwMode="auto">
            <a:xfrm>
              <a:off x="1492" y="1933"/>
              <a:ext cx="57" cy="397"/>
            </a:xfrm>
            <a:prstGeom prst="upArrow">
              <a:avLst>
                <a:gd name="adj1" fmla="val 50000"/>
                <a:gd name="adj2" fmla="val 174123"/>
              </a:avLst>
            </a:prstGeom>
            <a:solidFill>
              <a:srgbClr val="33CC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4306" name="AutoShape 70"/>
            <p:cNvSpPr>
              <a:spLocks noChangeArrowheads="1"/>
            </p:cNvSpPr>
            <p:nvPr/>
          </p:nvSpPr>
          <p:spPr bwMode="auto">
            <a:xfrm>
              <a:off x="3589" y="1933"/>
              <a:ext cx="57" cy="397"/>
            </a:xfrm>
            <a:prstGeom prst="upArrow">
              <a:avLst>
                <a:gd name="adj1" fmla="val 50000"/>
                <a:gd name="adj2" fmla="val 174123"/>
              </a:avLst>
            </a:prstGeom>
            <a:solidFill>
              <a:srgbClr val="33CC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62535" name="Text Box 71"/>
          <p:cNvSpPr txBox="1">
            <a:spLocks noChangeArrowheads="1"/>
          </p:cNvSpPr>
          <p:nvPr/>
        </p:nvSpPr>
        <p:spPr bwMode="auto">
          <a:xfrm>
            <a:off x="4395788" y="3692525"/>
            <a:ext cx="455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x²</a:t>
            </a:r>
          </a:p>
        </p:txBody>
      </p:sp>
      <p:sp>
        <p:nvSpPr>
          <p:cNvPr id="62536" name="Text Box 72"/>
          <p:cNvSpPr txBox="1">
            <a:spLocks noChangeArrowheads="1"/>
          </p:cNvSpPr>
          <p:nvPr/>
        </p:nvSpPr>
        <p:spPr bwMode="auto">
          <a:xfrm>
            <a:off x="4976813" y="369252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- 5</a:t>
            </a:r>
          </a:p>
        </p:txBody>
      </p:sp>
      <p:sp>
        <p:nvSpPr>
          <p:cNvPr id="62537" name="Text Box 73"/>
          <p:cNvSpPr txBox="1">
            <a:spLocks noChangeArrowheads="1"/>
          </p:cNvSpPr>
          <p:nvPr/>
        </p:nvSpPr>
        <p:spPr bwMode="auto">
          <a:xfrm>
            <a:off x="5646738" y="3692525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+ x²</a:t>
            </a:r>
          </a:p>
        </p:txBody>
      </p:sp>
      <p:sp>
        <p:nvSpPr>
          <p:cNvPr id="62538" name="Text Box 74"/>
          <p:cNvSpPr txBox="1">
            <a:spLocks noChangeArrowheads="1"/>
          </p:cNvSpPr>
          <p:nvPr/>
        </p:nvSpPr>
        <p:spPr bwMode="auto">
          <a:xfrm>
            <a:off x="6416675" y="3692525"/>
            <a:ext cx="70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- 5x</a:t>
            </a:r>
          </a:p>
        </p:txBody>
      </p:sp>
      <p:sp>
        <p:nvSpPr>
          <p:cNvPr id="62539" name="Text Box 75"/>
          <p:cNvSpPr txBox="1">
            <a:spLocks noChangeArrowheads="1"/>
          </p:cNvSpPr>
          <p:nvPr/>
        </p:nvSpPr>
        <p:spPr bwMode="auto">
          <a:xfrm>
            <a:off x="7092950" y="369252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- 1</a:t>
            </a:r>
          </a:p>
        </p:txBody>
      </p:sp>
      <p:grpSp>
        <p:nvGrpSpPr>
          <p:cNvPr id="10" name="Group 76"/>
          <p:cNvGrpSpPr>
            <a:grpSpLocks/>
          </p:cNvGrpSpPr>
          <p:nvPr/>
        </p:nvGrpSpPr>
        <p:grpSpPr bwMode="auto">
          <a:xfrm>
            <a:off x="2232025" y="4149725"/>
            <a:ext cx="4456113" cy="674688"/>
            <a:chOff x="1321" y="2387"/>
            <a:chExt cx="2807" cy="425"/>
          </a:xfrm>
        </p:grpSpPr>
        <p:sp>
          <p:nvSpPr>
            <p:cNvPr id="54301" name="AutoShape 77"/>
            <p:cNvSpPr>
              <a:spLocks noChangeArrowheads="1"/>
            </p:cNvSpPr>
            <p:nvPr/>
          </p:nvSpPr>
          <p:spPr bwMode="auto">
            <a:xfrm>
              <a:off x="1321" y="2387"/>
              <a:ext cx="57" cy="397"/>
            </a:xfrm>
            <a:prstGeom prst="upArrow">
              <a:avLst>
                <a:gd name="adj1" fmla="val 50000"/>
                <a:gd name="adj2" fmla="val 174123"/>
              </a:avLst>
            </a:prstGeom>
            <a:solidFill>
              <a:srgbClr val="33CC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4302" name="AutoShape 78"/>
            <p:cNvSpPr>
              <a:spLocks noChangeArrowheads="1"/>
            </p:cNvSpPr>
            <p:nvPr/>
          </p:nvSpPr>
          <p:spPr bwMode="auto">
            <a:xfrm>
              <a:off x="1796" y="2387"/>
              <a:ext cx="57" cy="397"/>
            </a:xfrm>
            <a:prstGeom prst="upArrow">
              <a:avLst>
                <a:gd name="adj1" fmla="val 50000"/>
                <a:gd name="adj2" fmla="val 174123"/>
              </a:avLst>
            </a:prstGeom>
            <a:solidFill>
              <a:srgbClr val="33CC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4303" name="AutoShape 79"/>
            <p:cNvSpPr>
              <a:spLocks noChangeArrowheads="1"/>
            </p:cNvSpPr>
            <p:nvPr/>
          </p:nvSpPr>
          <p:spPr bwMode="auto">
            <a:xfrm>
              <a:off x="4071" y="2415"/>
              <a:ext cx="57" cy="397"/>
            </a:xfrm>
            <a:prstGeom prst="upArrow">
              <a:avLst>
                <a:gd name="adj1" fmla="val 50000"/>
                <a:gd name="adj2" fmla="val 174123"/>
              </a:avLst>
            </a:prstGeom>
            <a:solidFill>
              <a:srgbClr val="33CC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11" name="Group 80"/>
          <p:cNvGrpSpPr>
            <a:grpSpLocks/>
          </p:cNvGrpSpPr>
          <p:nvPr/>
        </p:nvGrpSpPr>
        <p:grpSpPr bwMode="auto">
          <a:xfrm>
            <a:off x="2163763" y="4149725"/>
            <a:ext cx="5175250" cy="676275"/>
            <a:chOff x="1321" y="2755"/>
            <a:chExt cx="3260" cy="426"/>
          </a:xfrm>
        </p:grpSpPr>
        <p:sp>
          <p:nvSpPr>
            <p:cNvPr id="54298" name="AutoShape 81"/>
            <p:cNvSpPr>
              <a:spLocks noChangeArrowheads="1"/>
            </p:cNvSpPr>
            <p:nvPr/>
          </p:nvSpPr>
          <p:spPr bwMode="auto">
            <a:xfrm>
              <a:off x="1321" y="2784"/>
              <a:ext cx="57" cy="397"/>
            </a:xfrm>
            <a:prstGeom prst="upArrow">
              <a:avLst>
                <a:gd name="adj1" fmla="val 50000"/>
                <a:gd name="adj2" fmla="val 174123"/>
              </a:avLst>
            </a:prstGeom>
            <a:solidFill>
              <a:srgbClr val="33CC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4299" name="AutoShape 82"/>
            <p:cNvSpPr>
              <a:spLocks noChangeArrowheads="1"/>
            </p:cNvSpPr>
            <p:nvPr/>
          </p:nvSpPr>
          <p:spPr bwMode="auto">
            <a:xfrm>
              <a:off x="2229" y="2784"/>
              <a:ext cx="57" cy="397"/>
            </a:xfrm>
            <a:prstGeom prst="upArrow">
              <a:avLst>
                <a:gd name="adj1" fmla="val 50000"/>
                <a:gd name="adj2" fmla="val 174123"/>
              </a:avLst>
            </a:prstGeom>
            <a:solidFill>
              <a:srgbClr val="33CC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4300" name="AutoShape 83"/>
            <p:cNvSpPr>
              <a:spLocks noChangeArrowheads="1"/>
            </p:cNvSpPr>
            <p:nvPr/>
          </p:nvSpPr>
          <p:spPr bwMode="auto">
            <a:xfrm>
              <a:off x="4524" y="2755"/>
              <a:ext cx="57" cy="397"/>
            </a:xfrm>
            <a:prstGeom prst="upArrow">
              <a:avLst>
                <a:gd name="adj1" fmla="val 50000"/>
                <a:gd name="adj2" fmla="val 174123"/>
              </a:avLst>
            </a:prstGeom>
            <a:solidFill>
              <a:srgbClr val="33CC3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2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2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2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2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2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6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/>
      <p:bldP spid="62468" grpId="0"/>
      <p:bldP spid="62469" grpId="0"/>
      <p:bldP spid="62478" grpId="0"/>
      <p:bldP spid="62479" grpId="0"/>
      <p:bldP spid="62480" grpId="0"/>
      <p:bldP spid="62494" grpId="0"/>
      <p:bldP spid="62519" grpId="0"/>
      <p:bldP spid="62535" grpId="0"/>
      <p:bldP spid="62536" grpId="0"/>
      <p:bldP spid="62537" grpId="0"/>
      <p:bldP spid="62538" grpId="0"/>
      <p:bldP spid="6253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 u="sng"/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4751388" y="352425"/>
            <a:ext cx="17155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800" dirty="0" smtClean="0">
                <a:solidFill>
                  <a:srgbClr val="000099"/>
                </a:solidFill>
              </a:rPr>
              <a:t>أمثلة أخرى :</a:t>
            </a:r>
            <a:endParaRPr lang="fr-FR" sz="2800" dirty="0">
              <a:solidFill>
                <a:srgbClr val="000099"/>
              </a:solidFill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476250" y="1397000"/>
            <a:ext cx="4681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/>
              <a:t>- ( - 2x – 5 ) - ( - x² + 5x + 1) =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4751388" y="13970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2x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5427663" y="1397000"/>
            <a:ext cx="61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+ 5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6281738" y="13970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+ x²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7002463" y="1397000"/>
            <a:ext cx="70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- 5x</a:t>
            </a: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7902575" y="13970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- 1</a:t>
            </a:r>
          </a:p>
        </p:txBody>
      </p:sp>
      <p:sp>
        <p:nvSpPr>
          <p:cNvPr id="63518" name="Text Box 30"/>
          <p:cNvSpPr txBox="1">
            <a:spLocks noChangeArrowheads="1"/>
          </p:cNvSpPr>
          <p:nvPr/>
        </p:nvSpPr>
        <p:spPr bwMode="auto">
          <a:xfrm>
            <a:off x="476250" y="3692525"/>
            <a:ext cx="396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/>
              <a:t>( - x² - 5 ) - ( - x² - 5x +1) =</a:t>
            </a:r>
          </a:p>
        </p:txBody>
      </p:sp>
      <p:sp>
        <p:nvSpPr>
          <p:cNvPr id="63531" name="Text Box 43"/>
          <p:cNvSpPr txBox="1">
            <a:spLocks noChangeArrowheads="1"/>
          </p:cNvSpPr>
          <p:nvPr/>
        </p:nvSpPr>
        <p:spPr bwMode="auto">
          <a:xfrm>
            <a:off x="4395788" y="369252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- x²</a:t>
            </a:r>
          </a:p>
        </p:txBody>
      </p:sp>
      <p:sp>
        <p:nvSpPr>
          <p:cNvPr id="63532" name="Text Box 44"/>
          <p:cNvSpPr txBox="1">
            <a:spLocks noChangeArrowheads="1"/>
          </p:cNvSpPr>
          <p:nvPr/>
        </p:nvSpPr>
        <p:spPr bwMode="auto">
          <a:xfrm>
            <a:off x="4976813" y="369252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- 5</a:t>
            </a:r>
          </a:p>
        </p:txBody>
      </p:sp>
      <p:sp>
        <p:nvSpPr>
          <p:cNvPr id="63533" name="Text Box 45"/>
          <p:cNvSpPr txBox="1">
            <a:spLocks noChangeArrowheads="1"/>
          </p:cNvSpPr>
          <p:nvPr/>
        </p:nvSpPr>
        <p:spPr bwMode="auto">
          <a:xfrm>
            <a:off x="5646738" y="3692525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+ x²</a:t>
            </a:r>
          </a:p>
        </p:txBody>
      </p:sp>
      <p:sp>
        <p:nvSpPr>
          <p:cNvPr id="63534" name="Text Box 46"/>
          <p:cNvSpPr txBox="1">
            <a:spLocks noChangeArrowheads="1"/>
          </p:cNvSpPr>
          <p:nvPr/>
        </p:nvSpPr>
        <p:spPr bwMode="auto">
          <a:xfrm>
            <a:off x="6416675" y="3692525"/>
            <a:ext cx="785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+ 5x</a:t>
            </a:r>
          </a:p>
        </p:txBody>
      </p:sp>
      <p:sp>
        <p:nvSpPr>
          <p:cNvPr id="63535" name="Text Box 47"/>
          <p:cNvSpPr txBox="1">
            <a:spLocks noChangeArrowheads="1"/>
          </p:cNvSpPr>
          <p:nvPr/>
        </p:nvSpPr>
        <p:spPr bwMode="auto">
          <a:xfrm>
            <a:off x="7092950" y="369252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- 1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3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3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3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3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3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3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3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  <p:bldP spid="63492" grpId="0"/>
      <p:bldP spid="63493" grpId="0"/>
      <p:bldP spid="63494" grpId="0"/>
      <p:bldP spid="63495" grpId="0"/>
      <p:bldP spid="63496" grpId="0"/>
      <p:bldP spid="63501" grpId="0"/>
      <p:bldP spid="63518" grpId="0"/>
      <p:bldP spid="63531" grpId="0"/>
      <p:bldP spid="63532" grpId="0"/>
      <p:bldP spid="63533" grpId="0"/>
      <p:bldP spid="63534" grpId="0"/>
      <p:bldP spid="6353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 descr="Gouttelettes"/>
          <p:cNvSpPr>
            <a:spLocks noChangeArrowheads="1"/>
          </p:cNvSpPr>
          <p:nvPr/>
        </p:nvSpPr>
        <p:spPr bwMode="auto">
          <a:xfrm>
            <a:off x="0" y="11430"/>
            <a:ext cx="9144000" cy="6858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 u="sng"/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6726791" y="352425"/>
            <a:ext cx="17155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DZ" sz="2800" dirty="0" smtClean="0">
                <a:solidFill>
                  <a:srgbClr val="000099"/>
                </a:solidFill>
              </a:rPr>
              <a:t>أمثلة أخرى :</a:t>
            </a:r>
            <a:endParaRPr lang="fr-FR" sz="2800" dirty="0">
              <a:solidFill>
                <a:srgbClr val="000099"/>
              </a:solidFill>
            </a:endParaRP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476250" y="1397000"/>
            <a:ext cx="4681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/>
              <a:t>- ( - 2x – 5 ) - ( - x² + 5x + 1) =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4751388" y="13970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2x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5351463" y="1397000"/>
            <a:ext cx="61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+ 5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6281738" y="1397000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+ x²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7002463" y="1397000"/>
            <a:ext cx="709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- 5x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7902575" y="13970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- 1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476250" y="3692525"/>
            <a:ext cx="396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/>
              <a:t>( - x² - 5 ) - ( - x² - 5x +1) =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4395788" y="369252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- x²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4976813" y="369252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- 5</a:t>
            </a: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5646738" y="3692525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/>
              <a:t>+ x²</a:t>
            </a:r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6416675" y="3692525"/>
            <a:ext cx="785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+ 5x</a:t>
            </a:r>
          </a:p>
        </p:txBody>
      </p:sp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7092950" y="369252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/>
              <a:t>- 1</a:t>
            </a:r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5516563" y="2165350"/>
            <a:ext cx="34001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400" dirty="0" smtClean="0">
                <a:solidFill>
                  <a:srgbClr val="000099"/>
                </a:solidFill>
              </a:rPr>
              <a:t>ما هو الجواب المبسّط المرتّب </a:t>
            </a:r>
            <a:r>
              <a:rPr lang="ar-SA" sz="2400" dirty="0" smtClean="0">
                <a:solidFill>
                  <a:srgbClr val="000099"/>
                </a:solidFill>
                <a:cs typeface="Arial" charset="0"/>
              </a:rPr>
              <a:t>؟</a:t>
            </a:r>
            <a:endParaRPr lang="fr-FR" sz="2400" dirty="0">
              <a:solidFill>
                <a:srgbClr val="000099"/>
              </a:solidFill>
            </a:endParaRPr>
          </a:p>
        </p:txBody>
      </p:sp>
      <p:sp>
        <p:nvSpPr>
          <p:cNvPr id="64529" name="Text Box 17"/>
          <p:cNvSpPr txBox="1">
            <a:spLocks noChangeArrowheads="1"/>
          </p:cNvSpPr>
          <p:nvPr/>
        </p:nvSpPr>
        <p:spPr bwMode="auto">
          <a:xfrm>
            <a:off x="2009775" y="2165350"/>
            <a:ext cx="165195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/>
              <a:t>x² - 3x + 4</a:t>
            </a:r>
          </a:p>
        </p:txBody>
      </p:sp>
      <p:sp>
        <p:nvSpPr>
          <p:cNvPr id="64530" name="Text Box 18"/>
          <p:cNvSpPr txBox="1">
            <a:spLocks noChangeArrowheads="1"/>
          </p:cNvSpPr>
          <p:nvPr/>
        </p:nvSpPr>
        <p:spPr bwMode="auto">
          <a:xfrm>
            <a:off x="5157788" y="4712335"/>
            <a:ext cx="34899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400" dirty="0" smtClean="0">
                <a:solidFill>
                  <a:srgbClr val="000099"/>
                </a:solidFill>
              </a:rPr>
              <a:t>ما هو الجواب المبسّط المرتّب </a:t>
            </a:r>
            <a:r>
              <a:rPr lang="ar-SA" sz="2400" dirty="0" smtClean="0">
                <a:solidFill>
                  <a:srgbClr val="000099"/>
                </a:solidFill>
                <a:cs typeface="Arial" charset="0"/>
              </a:rPr>
              <a:t>؟</a:t>
            </a:r>
            <a:endParaRPr lang="fr-FR" sz="2400" dirty="0" smtClean="0">
              <a:solidFill>
                <a:srgbClr val="000099"/>
              </a:solidFill>
            </a:endParaRPr>
          </a:p>
        </p:txBody>
      </p:sp>
      <p:sp>
        <p:nvSpPr>
          <p:cNvPr id="64531" name="Text Box 19"/>
          <p:cNvSpPr txBox="1">
            <a:spLocks noChangeArrowheads="1"/>
          </p:cNvSpPr>
          <p:nvPr/>
        </p:nvSpPr>
        <p:spPr bwMode="auto">
          <a:xfrm>
            <a:off x="1916113" y="4686300"/>
            <a:ext cx="124999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/>
              <a:t>5x - 6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4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4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4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/>
      <p:bldP spid="64516" grpId="0"/>
      <p:bldP spid="64517" grpId="0"/>
      <p:bldP spid="64518" grpId="0"/>
      <p:bldP spid="64519" grpId="0"/>
      <p:bldP spid="64520" grpId="0"/>
      <p:bldP spid="64521" grpId="0"/>
      <p:bldP spid="64522" grpId="0"/>
      <p:bldP spid="64523" grpId="0"/>
      <p:bldP spid="64524" grpId="0"/>
      <p:bldP spid="64525" grpId="0"/>
      <p:bldP spid="64526" grpId="0"/>
      <p:bldP spid="64527" grpId="0"/>
      <p:bldP spid="64528" grpId="0"/>
      <p:bldP spid="64529" grpId="0"/>
      <p:bldP spid="64530" grpId="0"/>
      <p:bldP spid="6453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 dirty="0"/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5487988" y="352425"/>
            <a:ext cx="29658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800" dirty="0" smtClean="0">
                <a:solidFill>
                  <a:srgbClr val="000099"/>
                </a:solidFill>
              </a:rPr>
              <a:t>مثــال : أنـشـر الـعـبــارة</a:t>
            </a:r>
            <a:endParaRPr lang="fr-FR" sz="2800" dirty="0">
              <a:solidFill>
                <a:srgbClr val="000099"/>
              </a:solidFill>
            </a:endParaRP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971550" y="1531938"/>
            <a:ext cx="3138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2 ( 3x – 1) – ( 4x +2 ) 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746125" y="2971800"/>
            <a:ext cx="33147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= </a:t>
            </a:r>
            <a:r>
              <a:rPr lang="fr-FR" sz="2400">
                <a:solidFill>
                  <a:srgbClr val="FF0000"/>
                </a:solidFill>
              </a:rPr>
              <a:t>(</a:t>
            </a:r>
            <a:r>
              <a:rPr lang="fr-FR" sz="2400">
                <a:solidFill>
                  <a:schemeClr val="accent2"/>
                </a:solidFill>
              </a:rPr>
              <a:t> 6x – 2 </a:t>
            </a:r>
            <a:r>
              <a:rPr lang="fr-FR" sz="2400">
                <a:solidFill>
                  <a:srgbClr val="FF0000"/>
                </a:solidFill>
              </a:rPr>
              <a:t>)</a:t>
            </a:r>
            <a:r>
              <a:rPr lang="fr-FR" sz="2400">
                <a:solidFill>
                  <a:schemeClr val="accent2"/>
                </a:solidFill>
              </a:rPr>
              <a:t> – ( 4x + 2 ) 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81063" y="4232275"/>
            <a:ext cx="26479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= 6x – 2 – 4x – 2  </a:t>
            </a:r>
          </a:p>
        </p:txBody>
      </p:sp>
      <p:sp>
        <p:nvSpPr>
          <p:cNvPr id="70663" name="Oval 7"/>
          <p:cNvSpPr>
            <a:spLocks noChangeArrowheads="1"/>
          </p:cNvSpPr>
          <p:nvPr/>
        </p:nvSpPr>
        <p:spPr bwMode="auto">
          <a:xfrm>
            <a:off x="927100" y="1493838"/>
            <a:ext cx="1619250" cy="63023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1016000" y="5402263"/>
            <a:ext cx="13779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= 2x – 4 </a:t>
            </a: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5648008" y="2319020"/>
            <a:ext cx="1309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400" dirty="0" smtClean="0">
                <a:solidFill>
                  <a:srgbClr val="FF0000"/>
                </a:solidFill>
              </a:rPr>
              <a:t>التوزيع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4419600" y="3672841"/>
            <a:ext cx="35134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000" dirty="0" smtClean="0">
                <a:solidFill>
                  <a:srgbClr val="FF0000"/>
                </a:solidFill>
              </a:rPr>
              <a:t>قاعدة الإشارات </a:t>
            </a:r>
            <a:r>
              <a:rPr lang="fr-FR" sz="2000" dirty="0" smtClean="0">
                <a:solidFill>
                  <a:srgbClr val="FF0000"/>
                </a:solidFill>
              </a:rPr>
              <a:t>» </a:t>
            </a:r>
            <a:r>
              <a:rPr lang="ar-DZ" sz="2000" dirty="0" smtClean="0">
                <a:solidFill>
                  <a:srgbClr val="FF0000"/>
                </a:solidFill>
              </a:rPr>
              <a:t> الصديق – العدو </a:t>
            </a:r>
            <a:r>
              <a:rPr lang="fr-FR" sz="2000" dirty="0" smtClean="0">
                <a:solidFill>
                  <a:srgbClr val="FF0000"/>
                </a:solidFill>
              </a:rPr>
              <a:t> «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6172200" y="4959350"/>
            <a:ext cx="1730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000" dirty="0" smtClean="0">
                <a:solidFill>
                  <a:srgbClr val="FF0000"/>
                </a:solidFill>
              </a:rPr>
              <a:t>التبسيط </a:t>
            </a:r>
            <a:r>
              <a:rPr lang="ar-DZ" sz="2000" dirty="0" err="1" smtClean="0">
                <a:solidFill>
                  <a:srgbClr val="FF0000"/>
                </a:solidFill>
              </a:rPr>
              <a:t>و</a:t>
            </a:r>
            <a:r>
              <a:rPr lang="ar-DZ" sz="2000" dirty="0" smtClean="0">
                <a:solidFill>
                  <a:srgbClr val="FF0000"/>
                </a:solidFill>
              </a:rPr>
              <a:t> الترتيب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/>
      <p:bldP spid="70660" grpId="0"/>
      <p:bldP spid="70661" grpId="0"/>
      <p:bldP spid="70662" grpId="0"/>
      <p:bldP spid="70663" grpId="0" animBg="1"/>
      <p:bldP spid="70664" grpId="0"/>
      <p:bldP spid="70665" grpId="0"/>
      <p:bldP spid="70666" grpId="0"/>
      <p:bldP spid="7066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5688116" y="352425"/>
            <a:ext cx="29658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800" dirty="0" smtClean="0">
                <a:solidFill>
                  <a:srgbClr val="000099"/>
                </a:solidFill>
              </a:rPr>
              <a:t>مثــال : أنـشـر الـعـبــارة</a:t>
            </a:r>
            <a:endParaRPr lang="fr-FR" sz="2800" dirty="0">
              <a:solidFill>
                <a:srgbClr val="000099"/>
              </a:solidFill>
            </a:endParaRP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971550" y="1531938"/>
            <a:ext cx="3306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6x – ( x + 4 ) ( 3x – 2 ) 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746125" y="2971800"/>
            <a:ext cx="40782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= 6x – </a:t>
            </a:r>
            <a:r>
              <a:rPr lang="fr-FR" sz="2400">
                <a:solidFill>
                  <a:srgbClr val="FF0000"/>
                </a:solidFill>
              </a:rPr>
              <a:t>( </a:t>
            </a:r>
            <a:r>
              <a:rPr lang="fr-FR" sz="2400">
                <a:solidFill>
                  <a:schemeClr val="accent2"/>
                </a:solidFill>
              </a:rPr>
              <a:t>3x² - 2x + 12x – 8 </a:t>
            </a:r>
            <a:r>
              <a:rPr lang="fr-FR" sz="2400">
                <a:solidFill>
                  <a:srgbClr val="FF0000"/>
                </a:solidFill>
              </a:rPr>
              <a:t>) </a:t>
            </a:r>
            <a:r>
              <a:rPr lang="fr-FR" sz="240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881063" y="4232275"/>
            <a:ext cx="36988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= 6x – 3x² + 2x – 12x+ 8  </a:t>
            </a:r>
          </a:p>
        </p:txBody>
      </p:sp>
      <p:sp>
        <p:nvSpPr>
          <p:cNvPr id="71687" name="Oval 7"/>
          <p:cNvSpPr>
            <a:spLocks noChangeArrowheads="1"/>
          </p:cNvSpPr>
          <p:nvPr/>
        </p:nvSpPr>
        <p:spPr bwMode="auto">
          <a:xfrm>
            <a:off x="1692275" y="1358900"/>
            <a:ext cx="2700338" cy="8556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1016000" y="5402263"/>
            <a:ext cx="2282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= - 3x² - 4x + 8 </a:t>
            </a:r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6156960" y="2349500"/>
            <a:ext cx="10140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000" dirty="0" smtClean="0">
                <a:solidFill>
                  <a:srgbClr val="FF0000"/>
                </a:solidFill>
              </a:rPr>
              <a:t>التوزيع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4572000" y="3743325"/>
            <a:ext cx="33305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dirty="0" smtClean="0">
                <a:solidFill>
                  <a:srgbClr val="FF0000"/>
                </a:solidFill>
              </a:rPr>
              <a:t>قاعدة الإشارات </a:t>
            </a:r>
            <a:r>
              <a:rPr lang="fr-FR" dirty="0" smtClean="0">
                <a:solidFill>
                  <a:srgbClr val="FF0000"/>
                </a:solidFill>
              </a:rPr>
              <a:t>» </a:t>
            </a:r>
            <a:r>
              <a:rPr lang="ar-DZ" dirty="0" smtClean="0">
                <a:solidFill>
                  <a:srgbClr val="FF0000"/>
                </a:solidFill>
              </a:rPr>
              <a:t> الصديق – العدو </a:t>
            </a:r>
            <a:r>
              <a:rPr lang="fr-FR" dirty="0" smtClean="0">
                <a:solidFill>
                  <a:srgbClr val="FF0000"/>
                </a:solidFill>
              </a:rPr>
              <a:t> «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5852160" y="4959350"/>
            <a:ext cx="20504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000" dirty="0" smtClean="0">
                <a:solidFill>
                  <a:srgbClr val="FF0000"/>
                </a:solidFill>
              </a:rPr>
              <a:t>التبسيط </a:t>
            </a:r>
            <a:r>
              <a:rPr lang="ar-DZ" sz="2000" dirty="0" err="1" smtClean="0">
                <a:solidFill>
                  <a:srgbClr val="FF0000"/>
                </a:solidFill>
              </a:rPr>
              <a:t>و</a:t>
            </a:r>
            <a:r>
              <a:rPr lang="ar-DZ" sz="2000" dirty="0" smtClean="0">
                <a:solidFill>
                  <a:srgbClr val="FF0000"/>
                </a:solidFill>
              </a:rPr>
              <a:t> الترتيب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/>
      <p:bldP spid="71684" grpId="0"/>
      <p:bldP spid="71685" grpId="0"/>
      <p:bldP spid="71686" grpId="0"/>
      <p:bldP spid="71687" grpId="0" animBg="1"/>
      <p:bldP spid="71688" grpId="0"/>
      <p:bldP spid="71689" grpId="0"/>
      <p:bldP spid="71690" grpId="0"/>
      <p:bldP spid="7169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5791201" y="352425"/>
            <a:ext cx="29658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800" dirty="0" smtClean="0">
                <a:solidFill>
                  <a:srgbClr val="000099"/>
                </a:solidFill>
              </a:rPr>
              <a:t>مثــال : أنـشـر الـعـبــارة</a:t>
            </a:r>
            <a:endParaRPr lang="fr-FR" sz="2800" dirty="0">
              <a:solidFill>
                <a:srgbClr val="000099"/>
              </a:solidFill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971550" y="1531938"/>
            <a:ext cx="4718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( 5x – 1 ) ( - 2x + 4 ) – 3 ( x + 2 )  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746125" y="2971800"/>
            <a:ext cx="55657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= </a:t>
            </a:r>
            <a:r>
              <a:rPr lang="fr-FR" sz="2400">
                <a:solidFill>
                  <a:srgbClr val="FF0000"/>
                </a:solidFill>
              </a:rPr>
              <a:t>(</a:t>
            </a:r>
            <a:r>
              <a:rPr lang="fr-FR" sz="2400">
                <a:solidFill>
                  <a:schemeClr val="accent2"/>
                </a:solidFill>
              </a:rPr>
              <a:t> - 10 x² + 20x + 2x – 4 </a:t>
            </a:r>
            <a:r>
              <a:rPr lang="fr-FR" sz="2400">
                <a:solidFill>
                  <a:srgbClr val="FF0000"/>
                </a:solidFill>
              </a:rPr>
              <a:t>)</a:t>
            </a:r>
            <a:r>
              <a:rPr lang="fr-FR" sz="2400">
                <a:solidFill>
                  <a:schemeClr val="accent2"/>
                </a:solidFill>
              </a:rPr>
              <a:t> – </a:t>
            </a:r>
            <a:r>
              <a:rPr lang="fr-FR" sz="2400">
                <a:solidFill>
                  <a:srgbClr val="FF0000"/>
                </a:solidFill>
              </a:rPr>
              <a:t>(</a:t>
            </a:r>
            <a:r>
              <a:rPr lang="fr-FR" sz="2400">
                <a:solidFill>
                  <a:schemeClr val="accent2"/>
                </a:solidFill>
              </a:rPr>
              <a:t> 3x + 6 </a:t>
            </a:r>
            <a:r>
              <a:rPr lang="fr-FR" sz="2400">
                <a:solidFill>
                  <a:srgbClr val="FF0000"/>
                </a:solidFill>
              </a:rPr>
              <a:t>)</a:t>
            </a:r>
            <a:r>
              <a:rPr lang="fr-FR" sz="2400">
                <a:solidFill>
                  <a:schemeClr val="accent2"/>
                </a:solidFill>
              </a:rPr>
              <a:t> </a:t>
            </a:r>
            <a:r>
              <a:rPr lang="fr-FR" sz="2400">
                <a:solidFill>
                  <a:srgbClr val="FF0000"/>
                </a:solidFill>
              </a:rPr>
              <a:t> </a:t>
            </a:r>
            <a:r>
              <a:rPr lang="fr-FR" sz="240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881063" y="4232275"/>
            <a:ext cx="47307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= - 10x² + 20x + 2x – 4 – 3x – 6   </a:t>
            </a:r>
          </a:p>
        </p:txBody>
      </p:sp>
      <p:sp>
        <p:nvSpPr>
          <p:cNvPr id="72711" name="Oval 7"/>
          <p:cNvSpPr>
            <a:spLocks noChangeArrowheads="1"/>
          </p:cNvSpPr>
          <p:nvPr/>
        </p:nvSpPr>
        <p:spPr bwMode="auto">
          <a:xfrm>
            <a:off x="971550" y="1223963"/>
            <a:ext cx="2879725" cy="116998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1016000" y="5402263"/>
            <a:ext cx="30289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= - 10 x² + 19x – 10  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5791201" y="2349500"/>
            <a:ext cx="11255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000" dirty="0" smtClean="0">
                <a:solidFill>
                  <a:srgbClr val="FF0000"/>
                </a:solidFill>
              </a:rPr>
              <a:t>التوزيع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4572000" y="3743325"/>
            <a:ext cx="33305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dirty="0" smtClean="0">
                <a:solidFill>
                  <a:srgbClr val="FF0000"/>
                </a:solidFill>
              </a:rPr>
              <a:t>قاعدة الإشارات </a:t>
            </a:r>
            <a:r>
              <a:rPr lang="fr-FR" dirty="0" smtClean="0">
                <a:solidFill>
                  <a:srgbClr val="FF0000"/>
                </a:solidFill>
              </a:rPr>
              <a:t>» </a:t>
            </a:r>
            <a:r>
              <a:rPr lang="ar-DZ" dirty="0" smtClean="0">
                <a:solidFill>
                  <a:srgbClr val="FF0000"/>
                </a:solidFill>
              </a:rPr>
              <a:t> الصديق – العدو </a:t>
            </a:r>
            <a:r>
              <a:rPr lang="fr-FR" dirty="0" smtClean="0">
                <a:solidFill>
                  <a:srgbClr val="FF0000"/>
                </a:solidFill>
              </a:rPr>
              <a:t> «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6035040" y="4959350"/>
            <a:ext cx="18675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000" dirty="0" smtClean="0">
                <a:solidFill>
                  <a:srgbClr val="FF0000"/>
                </a:solidFill>
              </a:rPr>
              <a:t>التبسيط </a:t>
            </a:r>
            <a:r>
              <a:rPr lang="ar-DZ" sz="2000" dirty="0" err="1" smtClean="0">
                <a:solidFill>
                  <a:srgbClr val="FF0000"/>
                </a:solidFill>
              </a:rPr>
              <a:t>و</a:t>
            </a:r>
            <a:r>
              <a:rPr lang="ar-DZ" sz="2000" dirty="0" smtClean="0">
                <a:solidFill>
                  <a:srgbClr val="FF0000"/>
                </a:solidFill>
              </a:rPr>
              <a:t> الترتيب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72716" name="Oval 12"/>
          <p:cNvSpPr>
            <a:spLocks noChangeArrowheads="1"/>
          </p:cNvSpPr>
          <p:nvPr/>
        </p:nvSpPr>
        <p:spPr bwMode="auto">
          <a:xfrm>
            <a:off x="4076700" y="1314450"/>
            <a:ext cx="1620838" cy="9001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/>
      <p:bldP spid="72708" grpId="0"/>
      <p:bldP spid="72709" grpId="0"/>
      <p:bldP spid="72710" grpId="0"/>
      <p:bldP spid="72711" grpId="0" animBg="1"/>
      <p:bldP spid="72712" grpId="0"/>
      <p:bldP spid="72713" grpId="0"/>
      <p:bldP spid="72714" grpId="0"/>
      <p:bldP spid="72715" grpId="0"/>
      <p:bldP spid="7271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5714683" y="352425"/>
            <a:ext cx="29658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800" dirty="0" smtClean="0">
                <a:solidFill>
                  <a:srgbClr val="000099"/>
                </a:solidFill>
              </a:rPr>
              <a:t>مثــال : أنـشـر الـعـبــارة</a:t>
            </a:r>
            <a:endParaRPr lang="fr-FR" sz="2800" dirty="0">
              <a:solidFill>
                <a:srgbClr val="000099"/>
              </a:solidFill>
            </a:endParaRP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971550" y="1531938"/>
            <a:ext cx="340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( 2x – 5 ) – ( - 2x + 4 )   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881063" y="4232275"/>
            <a:ext cx="27559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= 2x – 5 + 2x - 4    </a:t>
            </a: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1016000" y="5402263"/>
            <a:ext cx="15462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= 4x – 9   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4572000" y="3743325"/>
            <a:ext cx="33305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dirty="0" smtClean="0">
                <a:solidFill>
                  <a:srgbClr val="FF0000"/>
                </a:solidFill>
              </a:rPr>
              <a:t>قاعدة الإشارات </a:t>
            </a:r>
            <a:r>
              <a:rPr lang="fr-FR" dirty="0" smtClean="0">
                <a:solidFill>
                  <a:srgbClr val="FF0000"/>
                </a:solidFill>
              </a:rPr>
              <a:t>» </a:t>
            </a:r>
            <a:r>
              <a:rPr lang="ar-DZ" dirty="0" smtClean="0">
                <a:solidFill>
                  <a:srgbClr val="FF0000"/>
                </a:solidFill>
              </a:rPr>
              <a:t> الصديق – العدو </a:t>
            </a:r>
            <a:r>
              <a:rPr lang="fr-FR" dirty="0" smtClean="0">
                <a:solidFill>
                  <a:srgbClr val="FF0000"/>
                </a:solidFill>
              </a:rPr>
              <a:t> «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6019800" y="4959350"/>
            <a:ext cx="18827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000" dirty="0" smtClean="0">
                <a:solidFill>
                  <a:srgbClr val="FF0000"/>
                </a:solidFill>
              </a:rPr>
              <a:t>التبسيط </a:t>
            </a:r>
            <a:r>
              <a:rPr lang="ar-DZ" sz="2000" dirty="0" err="1" smtClean="0">
                <a:solidFill>
                  <a:srgbClr val="FF0000"/>
                </a:solidFill>
              </a:rPr>
              <a:t>و</a:t>
            </a:r>
            <a:r>
              <a:rPr lang="ar-DZ" sz="2000" dirty="0" smtClean="0">
                <a:solidFill>
                  <a:srgbClr val="FF0000"/>
                </a:solidFill>
              </a:rPr>
              <a:t> الترتيب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/>
      <p:bldP spid="73732" grpId="0"/>
      <p:bldP spid="73733" grpId="0"/>
      <p:bldP spid="73734" grpId="0"/>
      <p:bldP spid="73735" grpId="0"/>
      <p:bldP spid="7373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5833849" y="352425"/>
            <a:ext cx="29658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800" dirty="0" smtClean="0">
                <a:solidFill>
                  <a:srgbClr val="000099"/>
                </a:solidFill>
              </a:rPr>
              <a:t>مثــال : أنـشـر الـعـبــارة</a:t>
            </a:r>
            <a:endParaRPr lang="fr-FR" sz="2800" dirty="0">
              <a:solidFill>
                <a:srgbClr val="000099"/>
              </a:solidFill>
            </a:endParaRP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971550" y="1531938"/>
            <a:ext cx="158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( 3x – 1)²  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746125" y="2971800"/>
            <a:ext cx="31464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= </a:t>
            </a:r>
            <a:r>
              <a:rPr lang="fr-FR" sz="2400">
                <a:solidFill>
                  <a:srgbClr val="FF0000"/>
                </a:solidFill>
              </a:rPr>
              <a:t>(</a:t>
            </a:r>
            <a:r>
              <a:rPr lang="fr-FR" sz="2400">
                <a:solidFill>
                  <a:schemeClr val="accent2"/>
                </a:solidFill>
              </a:rPr>
              <a:t> 9x² - 3x – 3x + 1  </a:t>
            </a:r>
            <a:r>
              <a:rPr lang="fr-FR" sz="2400">
                <a:solidFill>
                  <a:srgbClr val="FF0000"/>
                </a:solidFill>
              </a:rPr>
              <a:t>)</a:t>
            </a:r>
            <a:endParaRPr lang="fr-FR" sz="2400">
              <a:solidFill>
                <a:schemeClr val="accent2"/>
              </a:solidFill>
            </a:endParaRP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881063" y="4232275"/>
            <a:ext cx="29432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= 9x² - 3x – 3x + 1   </a:t>
            </a:r>
          </a:p>
        </p:txBody>
      </p:sp>
      <p:sp>
        <p:nvSpPr>
          <p:cNvPr id="74759" name="Oval 7"/>
          <p:cNvSpPr>
            <a:spLocks noChangeArrowheads="1"/>
          </p:cNvSpPr>
          <p:nvPr/>
        </p:nvSpPr>
        <p:spPr bwMode="auto">
          <a:xfrm>
            <a:off x="971550" y="1223963"/>
            <a:ext cx="1574800" cy="116998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1016000" y="5402263"/>
            <a:ext cx="21812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= 9x² - 6x + 1  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7399655" y="2349500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000" dirty="0" smtClean="0">
                <a:solidFill>
                  <a:srgbClr val="FF0000"/>
                </a:solidFill>
              </a:rPr>
              <a:t>التوزيع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4572000" y="3743325"/>
            <a:ext cx="33305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dirty="0" smtClean="0">
                <a:solidFill>
                  <a:srgbClr val="FF0000"/>
                </a:solidFill>
              </a:rPr>
              <a:t>قاعدة الإشارات </a:t>
            </a:r>
            <a:r>
              <a:rPr lang="fr-FR" dirty="0" smtClean="0">
                <a:solidFill>
                  <a:srgbClr val="FF0000"/>
                </a:solidFill>
              </a:rPr>
              <a:t>» </a:t>
            </a:r>
            <a:r>
              <a:rPr lang="ar-DZ" dirty="0" smtClean="0">
                <a:solidFill>
                  <a:srgbClr val="FF0000"/>
                </a:solidFill>
              </a:rPr>
              <a:t> الصديق – العدو </a:t>
            </a:r>
            <a:r>
              <a:rPr lang="fr-FR" dirty="0" smtClean="0">
                <a:solidFill>
                  <a:srgbClr val="FF0000"/>
                </a:solidFill>
              </a:rPr>
              <a:t> «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6202680" y="4959350"/>
            <a:ext cx="16998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000" dirty="0" smtClean="0">
                <a:solidFill>
                  <a:srgbClr val="FF0000"/>
                </a:solidFill>
              </a:rPr>
              <a:t>التبسيط </a:t>
            </a:r>
            <a:r>
              <a:rPr lang="ar-DZ" sz="2000" dirty="0" err="1" smtClean="0">
                <a:solidFill>
                  <a:srgbClr val="FF0000"/>
                </a:solidFill>
              </a:rPr>
              <a:t>و</a:t>
            </a:r>
            <a:r>
              <a:rPr lang="ar-DZ" sz="2000" dirty="0" smtClean="0">
                <a:solidFill>
                  <a:srgbClr val="FF0000"/>
                </a:solidFill>
              </a:rPr>
              <a:t> الترتيب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74765" name="Rectangle 13"/>
          <p:cNvSpPr>
            <a:spLocks noChangeArrowheads="1"/>
          </p:cNvSpPr>
          <p:nvPr/>
        </p:nvSpPr>
        <p:spPr bwMode="auto">
          <a:xfrm>
            <a:off x="4211638" y="1531938"/>
            <a:ext cx="2706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( 3x – 1)( 3x – 1 )  </a:t>
            </a:r>
          </a:p>
        </p:txBody>
      </p:sp>
      <p:sp>
        <p:nvSpPr>
          <p:cNvPr id="74766" name="Oval 14"/>
          <p:cNvSpPr>
            <a:spLocks noChangeArrowheads="1"/>
          </p:cNvSpPr>
          <p:nvPr/>
        </p:nvSpPr>
        <p:spPr bwMode="auto">
          <a:xfrm>
            <a:off x="4167188" y="1133475"/>
            <a:ext cx="3149600" cy="116998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6" name="Connecteur droit avec flèche 15"/>
          <p:cNvCxnSpPr/>
          <p:nvPr/>
        </p:nvCxnSpPr>
        <p:spPr bwMode="auto">
          <a:xfrm>
            <a:off x="2720986" y="1765428"/>
            <a:ext cx="1319848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  <p:bldP spid="74756" grpId="0"/>
      <p:bldP spid="74757" grpId="0"/>
      <p:bldP spid="74758" grpId="0"/>
      <p:bldP spid="74759" grpId="0" animBg="1"/>
      <p:bldP spid="74760" grpId="0"/>
      <p:bldP spid="74761" grpId="0"/>
      <p:bldP spid="74762" grpId="0"/>
      <p:bldP spid="74763" grpId="0"/>
      <p:bldP spid="74765" grpId="0"/>
      <p:bldP spid="7476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5730558" y="352425"/>
            <a:ext cx="29658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800" dirty="0" smtClean="0">
                <a:solidFill>
                  <a:srgbClr val="000099"/>
                </a:solidFill>
              </a:rPr>
              <a:t>مثــال : أنـشـر الـعـبــارة</a:t>
            </a:r>
            <a:endParaRPr lang="fr-FR" sz="2800" dirty="0">
              <a:solidFill>
                <a:srgbClr val="000099"/>
              </a:solidFill>
            </a:endParaRP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971550" y="1531938"/>
            <a:ext cx="349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( 6x + 1 ) – 4 ( - 5x – 2 ) 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746125" y="2971800"/>
            <a:ext cx="37703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= ( 6x + 1 )  – </a:t>
            </a:r>
            <a:r>
              <a:rPr lang="fr-FR" sz="2400">
                <a:solidFill>
                  <a:srgbClr val="FF0000"/>
                </a:solidFill>
              </a:rPr>
              <a:t>( </a:t>
            </a:r>
            <a:r>
              <a:rPr lang="fr-FR" sz="2400">
                <a:solidFill>
                  <a:schemeClr val="accent2"/>
                </a:solidFill>
              </a:rPr>
              <a:t>- 20x - 8 </a:t>
            </a:r>
            <a:r>
              <a:rPr lang="fr-FR" sz="2400">
                <a:solidFill>
                  <a:srgbClr val="FF0000"/>
                </a:solidFill>
              </a:rPr>
              <a:t>) </a:t>
            </a:r>
            <a:r>
              <a:rPr lang="fr-FR" sz="240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881063" y="4232275"/>
            <a:ext cx="27574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= 6x+ 1 + 20x + 8  </a:t>
            </a:r>
          </a:p>
        </p:txBody>
      </p:sp>
      <p:sp>
        <p:nvSpPr>
          <p:cNvPr id="75783" name="Oval 7"/>
          <p:cNvSpPr>
            <a:spLocks noChangeArrowheads="1"/>
          </p:cNvSpPr>
          <p:nvPr/>
        </p:nvSpPr>
        <p:spPr bwMode="auto">
          <a:xfrm>
            <a:off x="2546350" y="1358900"/>
            <a:ext cx="1846263" cy="8556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1016000" y="5402263"/>
            <a:ext cx="15557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= 26x + 9 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7025640" y="2349500"/>
            <a:ext cx="8769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000" dirty="0" smtClean="0">
                <a:solidFill>
                  <a:srgbClr val="FF0000"/>
                </a:solidFill>
              </a:rPr>
              <a:t>التوزيع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4572000" y="3743325"/>
            <a:ext cx="33305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dirty="0" smtClean="0">
                <a:solidFill>
                  <a:srgbClr val="FF0000"/>
                </a:solidFill>
              </a:rPr>
              <a:t>قاعدة الإشارات </a:t>
            </a:r>
            <a:r>
              <a:rPr lang="fr-FR" dirty="0" smtClean="0">
                <a:solidFill>
                  <a:srgbClr val="FF0000"/>
                </a:solidFill>
              </a:rPr>
              <a:t>» </a:t>
            </a:r>
            <a:r>
              <a:rPr lang="ar-DZ" dirty="0" smtClean="0">
                <a:solidFill>
                  <a:srgbClr val="FF0000"/>
                </a:solidFill>
              </a:rPr>
              <a:t> الصديق – العدو </a:t>
            </a:r>
            <a:r>
              <a:rPr lang="fr-FR" dirty="0" smtClean="0">
                <a:solidFill>
                  <a:srgbClr val="FF0000"/>
                </a:solidFill>
              </a:rPr>
              <a:t> «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6202680" y="4959350"/>
            <a:ext cx="16998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000" dirty="0" smtClean="0">
                <a:solidFill>
                  <a:srgbClr val="FF0000"/>
                </a:solidFill>
              </a:rPr>
              <a:t>التبسيط </a:t>
            </a:r>
            <a:r>
              <a:rPr lang="ar-DZ" sz="2000" dirty="0" err="1" smtClean="0">
                <a:solidFill>
                  <a:srgbClr val="FF0000"/>
                </a:solidFill>
              </a:rPr>
              <a:t>و</a:t>
            </a:r>
            <a:r>
              <a:rPr lang="ar-DZ" sz="2000" dirty="0" smtClean="0">
                <a:solidFill>
                  <a:srgbClr val="FF0000"/>
                </a:solidFill>
              </a:rPr>
              <a:t> الترتيب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5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5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  <p:bldP spid="75780" grpId="0"/>
      <p:bldP spid="75781" grpId="0"/>
      <p:bldP spid="75782" grpId="0"/>
      <p:bldP spid="75783" grpId="0" animBg="1"/>
      <p:bldP spid="75784" grpId="0"/>
      <p:bldP spid="75785" grpId="0"/>
      <p:bldP spid="75786" grpId="0"/>
      <p:bldP spid="757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 dirty="0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448096" y="303213"/>
            <a:ext cx="61766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3200" dirty="0" smtClean="0">
                <a:solidFill>
                  <a:srgbClr val="000099"/>
                </a:solidFill>
              </a:rPr>
              <a:t>نستعمل </a:t>
            </a:r>
            <a:r>
              <a:rPr lang="ar-DZ" sz="3200" dirty="0" smtClean="0">
                <a:solidFill>
                  <a:srgbClr val="FF0000"/>
                </a:solidFill>
              </a:rPr>
              <a:t>التوزيع</a:t>
            </a:r>
            <a:r>
              <a:rPr lang="ar-DZ" sz="3200" dirty="0" smtClean="0">
                <a:solidFill>
                  <a:srgbClr val="000099"/>
                </a:solidFill>
              </a:rPr>
              <a:t> </a:t>
            </a:r>
            <a:r>
              <a:rPr lang="ar-DZ" sz="3200" dirty="0" err="1" smtClean="0">
                <a:solidFill>
                  <a:srgbClr val="000099"/>
                </a:solidFill>
              </a:rPr>
              <a:t>و</a:t>
            </a:r>
            <a:r>
              <a:rPr lang="ar-DZ" sz="3200" dirty="0" smtClean="0">
                <a:solidFill>
                  <a:srgbClr val="000099"/>
                </a:solidFill>
              </a:rPr>
              <a:t> نبسط </a:t>
            </a:r>
            <a:r>
              <a:rPr lang="ar-DZ" sz="3200" dirty="0" err="1" smtClean="0">
                <a:solidFill>
                  <a:srgbClr val="000099"/>
                </a:solidFill>
              </a:rPr>
              <a:t>الجداءات</a:t>
            </a:r>
            <a:r>
              <a:rPr lang="ar-DZ" sz="3200" dirty="0" smtClean="0">
                <a:solidFill>
                  <a:srgbClr val="000099"/>
                </a:solidFill>
              </a:rPr>
              <a:t> </a:t>
            </a:r>
            <a:r>
              <a:rPr lang="ar-DZ" sz="3200" dirty="0" smtClean="0">
                <a:solidFill>
                  <a:srgbClr val="FF0000"/>
                </a:solidFill>
              </a:rPr>
              <a:t>بالتجميع </a:t>
            </a:r>
            <a:r>
              <a:rPr lang="ar-DZ" sz="3200" dirty="0" smtClean="0">
                <a:solidFill>
                  <a:srgbClr val="000099"/>
                </a:solidFill>
              </a:rPr>
              <a:t>.</a:t>
            </a:r>
            <a:endParaRPr lang="fr-FR" sz="3200" dirty="0">
              <a:solidFill>
                <a:srgbClr val="000099"/>
              </a:solidFill>
            </a:endParaRPr>
          </a:p>
        </p:txBody>
      </p:sp>
      <p:sp>
        <p:nvSpPr>
          <p:cNvPr id="40991" name="Text Box 31"/>
          <p:cNvSpPr txBox="1">
            <a:spLocks noChangeArrowheads="1"/>
          </p:cNvSpPr>
          <p:nvPr/>
        </p:nvSpPr>
        <p:spPr bwMode="auto">
          <a:xfrm>
            <a:off x="971550" y="2393950"/>
            <a:ext cx="310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/>
              <a:t>5 </a:t>
            </a:r>
            <a:r>
              <a:rPr lang="fr-FR" b="0"/>
              <a:t>x</a:t>
            </a:r>
            <a:r>
              <a:rPr lang="fr-FR" sz="2400"/>
              <a:t> ( 2a + 4b ) =</a:t>
            </a:r>
          </a:p>
        </p:txBody>
      </p:sp>
      <p:sp>
        <p:nvSpPr>
          <p:cNvPr id="40995" name="Text Box 35"/>
          <p:cNvSpPr txBox="1">
            <a:spLocks noChangeArrowheads="1"/>
          </p:cNvSpPr>
          <p:nvPr/>
        </p:nvSpPr>
        <p:spPr bwMode="auto">
          <a:xfrm>
            <a:off x="3267075" y="2349500"/>
            <a:ext cx="8207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006600"/>
                </a:solidFill>
              </a:rPr>
              <a:t>10</a:t>
            </a:r>
            <a:r>
              <a:rPr lang="fr-FR" sz="2800" dirty="0">
                <a:solidFill>
                  <a:srgbClr val="006600"/>
                </a:solidFill>
              </a:rPr>
              <a:t> a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1062038" y="1854200"/>
            <a:ext cx="1754187" cy="539750"/>
            <a:chOff x="669" y="1168"/>
            <a:chExt cx="1105" cy="340"/>
          </a:xfrm>
        </p:grpSpPr>
        <p:sp>
          <p:nvSpPr>
            <p:cNvPr id="34842" name="AutoShape 37"/>
            <p:cNvSpPr>
              <a:spLocks noChangeArrowheads="1"/>
            </p:cNvSpPr>
            <p:nvPr/>
          </p:nvSpPr>
          <p:spPr bwMode="auto">
            <a:xfrm>
              <a:off x="669" y="1307"/>
              <a:ext cx="1105" cy="201"/>
            </a:xfrm>
            <a:prstGeom prst="curvedDownArrow">
              <a:avLst>
                <a:gd name="adj1" fmla="val 50139"/>
                <a:gd name="adj2" fmla="val 219900"/>
                <a:gd name="adj3" fmla="val 26056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4843" name="Text Box 38"/>
            <p:cNvSpPr txBox="1">
              <a:spLocks noChangeArrowheads="1"/>
            </p:cNvSpPr>
            <p:nvPr/>
          </p:nvSpPr>
          <p:spPr bwMode="auto">
            <a:xfrm>
              <a:off x="1066" y="1168"/>
              <a:ext cx="3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x</a:t>
              </a:r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1062038" y="1943100"/>
            <a:ext cx="1079500" cy="450850"/>
            <a:chOff x="669" y="1224"/>
            <a:chExt cx="680" cy="284"/>
          </a:xfrm>
        </p:grpSpPr>
        <p:sp>
          <p:nvSpPr>
            <p:cNvPr id="34840" name="AutoShape 32"/>
            <p:cNvSpPr>
              <a:spLocks noChangeArrowheads="1"/>
            </p:cNvSpPr>
            <p:nvPr/>
          </p:nvSpPr>
          <p:spPr bwMode="auto">
            <a:xfrm>
              <a:off x="669" y="1366"/>
              <a:ext cx="680" cy="142"/>
            </a:xfrm>
            <a:prstGeom prst="curvedDownArrow">
              <a:avLst>
                <a:gd name="adj1" fmla="val 43675"/>
                <a:gd name="adj2" fmla="val 191549"/>
                <a:gd name="adj3" fmla="val 26056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4841" name="Text Box 33"/>
            <p:cNvSpPr txBox="1">
              <a:spLocks noChangeArrowheads="1"/>
            </p:cNvSpPr>
            <p:nvPr/>
          </p:nvSpPr>
          <p:spPr bwMode="auto">
            <a:xfrm>
              <a:off x="867" y="1224"/>
              <a:ext cx="1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x</a:t>
              </a:r>
            </a:p>
          </p:txBody>
        </p:sp>
      </p:grpSp>
      <p:sp>
        <p:nvSpPr>
          <p:cNvPr id="40999" name="Text Box 39"/>
          <p:cNvSpPr txBox="1">
            <a:spLocks noChangeArrowheads="1"/>
          </p:cNvSpPr>
          <p:nvPr/>
        </p:nvSpPr>
        <p:spPr bwMode="auto">
          <a:xfrm>
            <a:off x="4076700" y="2349500"/>
            <a:ext cx="13954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dirty="0">
                <a:solidFill>
                  <a:srgbClr val="FFFF00"/>
                </a:solidFill>
              </a:rPr>
              <a:t>+ </a:t>
            </a:r>
            <a:r>
              <a:rPr lang="fr-FR" sz="2400" dirty="0">
                <a:solidFill>
                  <a:srgbClr val="FFFF00"/>
                </a:solidFill>
              </a:rPr>
              <a:t>20</a:t>
            </a:r>
            <a:r>
              <a:rPr lang="fr-FR" sz="3200" dirty="0">
                <a:solidFill>
                  <a:srgbClr val="FFFF00"/>
                </a:solidFill>
              </a:rPr>
              <a:t> b</a:t>
            </a:r>
          </a:p>
        </p:txBody>
      </p:sp>
      <p:sp>
        <p:nvSpPr>
          <p:cNvPr id="41004" name="Text Box 44"/>
          <p:cNvSpPr txBox="1">
            <a:spLocks noChangeArrowheads="1"/>
          </p:cNvSpPr>
          <p:nvPr/>
        </p:nvSpPr>
        <p:spPr bwMode="auto">
          <a:xfrm>
            <a:off x="588483" y="4419600"/>
            <a:ext cx="36000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600" i="1" dirty="0">
                <a:latin typeface="Aparajita" pitchFamily="34" charset="0"/>
                <a:cs typeface="Aparajita" pitchFamily="34" charset="0"/>
              </a:rPr>
              <a:t>(   x² - 2x +  4  </a:t>
            </a:r>
            <a:r>
              <a:rPr lang="fr-FR" sz="3600" i="1" dirty="0" smtClean="0">
                <a:latin typeface="Aparajita" pitchFamily="34" charset="0"/>
                <a:cs typeface="Aparajita" pitchFamily="34" charset="0"/>
              </a:rPr>
              <a:t>)</a:t>
            </a:r>
            <a:r>
              <a:rPr lang="fr-FR" sz="3600" dirty="0" smtClean="0"/>
              <a:t> </a:t>
            </a:r>
            <a:r>
              <a:rPr lang="fr-FR" sz="2400" b="0" dirty="0" smtClean="0"/>
              <a:t>x</a:t>
            </a:r>
            <a:r>
              <a:rPr lang="fr-FR" sz="2400" dirty="0" smtClean="0"/>
              <a:t> </a:t>
            </a:r>
            <a:r>
              <a:rPr lang="fr-FR" sz="3600" i="1" dirty="0" smtClean="0">
                <a:latin typeface="Aparajita" pitchFamily="34" charset="0"/>
                <a:cs typeface="Aparajita" pitchFamily="34" charset="0"/>
              </a:rPr>
              <a:t>3x </a:t>
            </a:r>
            <a:r>
              <a:rPr lang="fr-FR" sz="3600" i="1" dirty="0">
                <a:latin typeface="Aparajita" pitchFamily="34" charset="0"/>
                <a:cs typeface="Aparajita" pitchFamily="34" charset="0"/>
              </a:rPr>
              <a:t>= </a:t>
            </a:r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 flipH="1">
            <a:off x="1150938" y="3968750"/>
            <a:ext cx="2430462" cy="450850"/>
            <a:chOff x="669" y="1224"/>
            <a:chExt cx="680" cy="284"/>
          </a:xfrm>
        </p:grpSpPr>
        <p:sp>
          <p:nvSpPr>
            <p:cNvPr id="34838" name="AutoShape 46"/>
            <p:cNvSpPr>
              <a:spLocks noChangeArrowheads="1"/>
            </p:cNvSpPr>
            <p:nvPr/>
          </p:nvSpPr>
          <p:spPr bwMode="auto">
            <a:xfrm>
              <a:off x="669" y="1366"/>
              <a:ext cx="680" cy="142"/>
            </a:xfrm>
            <a:prstGeom prst="curvedDownArrow">
              <a:avLst>
                <a:gd name="adj1" fmla="val 43675"/>
                <a:gd name="adj2" fmla="val 191549"/>
                <a:gd name="adj3" fmla="val 26056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4839" name="Text Box 47"/>
            <p:cNvSpPr txBox="1">
              <a:spLocks noChangeArrowheads="1"/>
            </p:cNvSpPr>
            <p:nvPr/>
          </p:nvSpPr>
          <p:spPr bwMode="auto">
            <a:xfrm>
              <a:off x="867" y="1224"/>
              <a:ext cx="1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x</a:t>
              </a:r>
            </a:p>
          </p:txBody>
        </p:sp>
      </p:grpSp>
      <p:sp>
        <p:nvSpPr>
          <p:cNvPr id="41008" name="Text Box 48"/>
          <p:cNvSpPr txBox="1">
            <a:spLocks noChangeArrowheads="1"/>
          </p:cNvSpPr>
          <p:nvPr/>
        </p:nvSpPr>
        <p:spPr bwMode="auto">
          <a:xfrm>
            <a:off x="4372279" y="4419600"/>
            <a:ext cx="15287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600" i="1" dirty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3x</a:t>
            </a:r>
            <a:r>
              <a:rPr lang="fr-FR" sz="3600" i="1" baseline="30000" dirty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3</a:t>
            </a:r>
          </a:p>
        </p:txBody>
      </p:sp>
      <p:grpSp>
        <p:nvGrpSpPr>
          <p:cNvPr id="5" name="Group 49"/>
          <p:cNvGrpSpPr>
            <a:grpSpLocks/>
          </p:cNvGrpSpPr>
          <p:nvPr/>
        </p:nvGrpSpPr>
        <p:grpSpPr bwMode="auto">
          <a:xfrm flipH="1">
            <a:off x="1871663" y="3924300"/>
            <a:ext cx="1754187" cy="539750"/>
            <a:chOff x="669" y="1168"/>
            <a:chExt cx="1105" cy="340"/>
          </a:xfrm>
        </p:grpSpPr>
        <p:sp>
          <p:nvSpPr>
            <p:cNvPr id="34836" name="AutoShape 50"/>
            <p:cNvSpPr>
              <a:spLocks noChangeArrowheads="1"/>
            </p:cNvSpPr>
            <p:nvPr/>
          </p:nvSpPr>
          <p:spPr bwMode="auto">
            <a:xfrm>
              <a:off x="669" y="1307"/>
              <a:ext cx="1105" cy="201"/>
            </a:xfrm>
            <a:prstGeom prst="curvedDownArrow">
              <a:avLst>
                <a:gd name="adj1" fmla="val 50139"/>
                <a:gd name="adj2" fmla="val 219900"/>
                <a:gd name="adj3" fmla="val 26056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4837" name="Text Box 51"/>
            <p:cNvSpPr txBox="1">
              <a:spLocks noChangeArrowheads="1"/>
            </p:cNvSpPr>
            <p:nvPr/>
          </p:nvSpPr>
          <p:spPr bwMode="auto">
            <a:xfrm>
              <a:off x="1066" y="1168"/>
              <a:ext cx="3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x</a:t>
              </a:r>
            </a:p>
          </p:txBody>
        </p:sp>
      </p:grpSp>
      <p:sp>
        <p:nvSpPr>
          <p:cNvPr id="41012" name="Text Box 52"/>
          <p:cNvSpPr txBox="1">
            <a:spLocks noChangeArrowheads="1"/>
          </p:cNvSpPr>
          <p:nvPr/>
        </p:nvSpPr>
        <p:spPr bwMode="auto">
          <a:xfrm>
            <a:off x="5002516" y="4419600"/>
            <a:ext cx="8835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>
                <a:solidFill>
                  <a:srgbClr val="FFFF00"/>
                </a:solidFill>
                <a:latin typeface="Aparajita" pitchFamily="34" charset="0"/>
                <a:cs typeface="Aparajita" pitchFamily="34" charset="0"/>
              </a:rPr>
              <a:t>- 6x²</a:t>
            </a:r>
          </a:p>
        </p:txBody>
      </p:sp>
      <p:grpSp>
        <p:nvGrpSpPr>
          <p:cNvPr id="6" name="Group 53"/>
          <p:cNvGrpSpPr>
            <a:grpSpLocks/>
          </p:cNvGrpSpPr>
          <p:nvPr/>
        </p:nvGrpSpPr>
        <p:grpSpPr bwMode="auto">
          <a:xfrm flipH="1">
            <a:off x="2546350" y="4014788"/>
            <a:ext cx="1079500" cy="450850"/>
            <a:chOff x="669" y="1224"/>
            <a:chExt cx="680" cy="284"/>
          </a:xfrm>
        </p:grpSpPr>
        <p:sp>
          <p:nvSpPr>
            <p:cNvPr id="34834" name="AutoShape 54"/>
            <p:cNvSpPr>
              <a:spLocks noChangeArrowheads="1"/>
            </p:cNvSpPr>
            <p:nvPr/>
          </p:nvSpPr>
          <p:spPr bwMode="auto">
            <a:xfrm>
              <a:off x="669" y="1366"/>
              <a:ext cx="680" cy="142"/>
            </a:xfrm>
            <a:prstGeom prst="curvedDownArrow">
              <a:avLst>
                <a:gd name="adj1" fmla="val 43675"/>
                <a:gd name="adj2" fmla="val 191549"/>
                <a:gd name="adj3" fmla="val 26056"/>
              </a:avLst>
            </a:prstGeom>
            <a:solidFill>
              <a:srgbClr val="7030A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4835" name="Text Box 55"/>
            <p:cNvSpPr txBox="1">
              <a:spLocks noChangeArrowheads="1"/>
            </p:cNvSpPr>
            <p:nvPr/>
          </p:nvSpPr>
          <p:spPr bwMode="auto">
            <a:xfrm>
              <a:off x="867" y="1224"/>
              <a:ext cx="1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x</a:t>
              </a:r>
            </a:p>
          </p:txBody>
        </p:sp>
      </p:grpSp>
      <p:sp>
        <p:nvSpPr>
          <p:cNvPr id="41016" name="Text Box 56"/>
          <p:cNvSpPr txBox="1">
            <a:spLocks noChangeArrowheads="1"/>
          </p:cNvSpPr>
          <p:nvPr/>
        </p:nvSpPr>
        <p:spPr bwMode="auto">
          <a:xfrm>
            <a:off x="5858179" y="4419600"/>
            <a:ext cx="10470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+ 12x</a:t>
            </a:r>
          </a:p>
        </p:txBody>
      </p:sp>
      <p:sp>
        <p:nvSpPr>
          <p:cNvPr id="41017" name="Text Box 57"/>
          <p:cNvSpPr txBox="1">
            <a:spLocks noChangeArrowheads="1"/>
          </p:cNvSpPr>
          <p:nvPr/>
        </p:nvSpPr>
        <p:spPr bwMode="auto">
          <a:xfrm>
            <a:off x="665798" y="2928938"/>
            <a:ext cx="41887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400" dirty="0" smtClean="0">
                <a:solidFill>
                  <a:srgbClr val="FF0000"/>
                </a:solidFill>
              </a:rPr>
              <a:t>حدّان </a:t>
            </a:r>
            <a:r>
              <a:rPr lang="ar-DZ" sz="2400" dirty="0" smtClean="0"/>
              <a:t>في النشر , </a:t>
            </a:r>
            <a:r>
              <a:rPr lang="ar-DZ" sz="2400" dirty="0" smtClean="0">
                <a:solidFill>
                  <a:srgbClr val="FF0000"/>
                </a:solidFill>
              </a:rPr>
              <a:t>حدّان</a:t>
            </a:r>
            <a:r>
              <a:rPr lang="ar-DZ" sz="2400" dirty="0" smtClean="0"/>
              <a:t> داخل القوسين</a:t>
            </a:r>
            <a:endParaRPr lang="fr-FR" sz="2400" dirty="0"/>
          </a:p>
        </p:txBody>
      </p:sp>
      <p:sp>
        <p:nvSpPr>
          <p:cNvPr id="41018" name="Text Box 58"/>
          <p:cNvSpPr txBox="1">
            <a:spLocks noChangeArrowheads="1"/>
          </p:cNvSpPr>
          <p:nvPr/>
        </p:nvSpPr>
        <p:spPr bwMode="auto">
          <a:xfrm>
            <a:off x="1187450" y="5229225"/>
            <a:ext cx="5043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400" dirty="0" smtClean="0">
                <a:solidFill>
                  <a:srgbClr val="FF0000"/>
                </a:solidFill>
              </a:rPr>
              <a:t>ثلاثة حدود </a:t>
            </a:r>
            <a:r>
              <a:rPr lang="ar-DZ" sz="2400" dirty="0" smtClean="0"/>
              <a:t>في النشر , </a:t>
            </a:r>
            <a:r>
              <a:rPr lang="ar-DZ" sz="2400" dirty="0" smtClean="0">
                <a:solidFill>
                  <a:srgbClr val="FF0000"/>
                </a:solidFill>
              </a:rPr>
              <a:t>ثلاثة حدود</a:t>
            </a:r>
            <a:r>
              <a:rPr lang="ar-DZ" sz="2400" dirty="0" smtClean="0"/>
              <a:t> داخل القوسين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1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1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1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1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1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91" grpId="0"/>
      <p:bldP spid="40995" grpId="0"/>
      <p:bldP spid="40999" grpId="0"/>
      <p:bldP spid="41004" grpId="0"/>
      <p:bldP spid="41008" grpId="0"/>
      <p:bldP spid="41012" grpId="0"/>
      <p:bldP spid="41016" grpId="0"/>
      <p:bldP spid="41017" grpId="0"/>
      <p:bldP spid="4101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5610011" y="352425"/>
            <a:ext cx="29658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800" dirty="0" smtClean="0">
                <a:solidFill>
                  <a:srgbClr val="000099"/>
                </a:solidFill>
              </a:rPr>
              <a:t>مثــال : أنـشـر الـعـبــارة</a:t>
            </a:r>
            <a:endParaRPr lang="fr-FR" sz="2800" dirty="0">
              <a:solidFill>
                <a:srgbClr val="000099"/>
              </a:solidFill>
            </a:endParaRP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798552" y="1531938"/>
            <a:ext cx="293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chemeClr val="accent2"/>
                </a:solidFill>
              </a:rPr>
              <a:t>( x + 2)² - ( 2x – 3)²  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746125" y="2971800"/>
            <a:ext cx="60150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chemeClr val="accent2"/>
                </a:solidFill>
              </a:rPr>
              <a:t>= </a:t>
            </a:r>
            <a:r>
              <a:rPr lang="fr-FR" sz="2400" dirty="0">
                <a:solidFill>
                  <a:srgbClr val="FF0000"/>
                </a:solidFill>
              </a:rPr>
              <a:t>(</a:t>
            </a:r>
            <a:r>
              <a:rPr lang="fr-FR" sz="2400" dirty="0">
                <a:solidFill>
                  <a:schemeClr val="accent2"/>
                </a:solidFill>
              </a:rPr>
              <a:t> x² + 2x + 2x + 4 </a:t>
            </a:r>
            <a:r>
              <a:rPr lang="fr-FR" sz="2400" dirty="0">
                <a:solidFill>
                  <a:srgbClr val="FF0000"/>
                </a:solidFill>
              </a:rPr>
              <a:t>) </a:t>
            </a:r>
            <a:r>
              <a:rPr lang="fr-FR" sz="2400" dirty="0">
                <a:solidFill>
                  <a:schemeClr val="accent2"/>
                </a:solidFill>
              </a:rPr>
              <a:t>–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>
                <a:solidFill>
                  <a:srgbClr val="00B050"/>
                </a:solidFill>
              </a:rPr>
              <a:t>(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>
                <a:solidFill>
                  <a:schemeClr val="accent2"/>
                </a:solidFill>
              </a:rPr>
              <a:t>4x² - 6x – 6x + 9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>
                <a:solidFill>
                  <a:srgbClr val="00B050"/>
                </a:solidFill>
              </a:rPr>
              <a:t>)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endParaRPr lang="fr-FR" sz="2400" dirty="0">
              <a:solidFill>
                <a:schemeClr val="accent2"/>
              </a:solidFill>
            </a:endParaRP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881063" y="4232275"/>
            <a:ext cx="54483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= x² + 2x + 2x + 4 – 4x² + 6x + 6x - 9   </a:t>
            </a:r>
          </a:p>
        </p:txBody>
      </p:sp>
      <p:sp>
        <p:nvSpPr>
          <p:cNvPr id="76807" name="Oval 7"/>
          <p:cNvSpPr>
            <a:spLocks noChangeArrowheads="1"/>
          </p:cNvSpPr>
          <p:nvPr/>
        </p:nvSpPr>
        <p:spPr bwMode="auto">
          <a:xfrm>
            <a:off x="736767" y="1403350"/>
            <a:ext cx="1214438" cy="8112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1016000" y="5402263"/>
            <a:ext cx="24526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= - 3x² +16x - 5  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6454775" y="2349500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000" dirty="0" smtClean="0">
                <a:solidFill>
                  <a:srgbClr val="FF0000"/>
                </a:solidFill>
              </a:rPr>
              <a:t>التوزيع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4572000" y="3743325"/>
            <a:ext cx="33305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dirty="0" smtClean="0">
                <a:solidFill>
                  <a:srgbClr val="FF0000"/>
                </a:solidFill>
              </a:rPr>
              <a:t>قاعدة الإشارات </a:t>
            </a:r>
            <a:r>
              <a:rPr lang="fr-FR" dirty="0" smtClean="0">
                <a:solidFill>
                  <a:srgbClr val="FF0000"/>
                </a:solidFill>
              </a:rPr>
              <a:t>» </a:t>
            </a:r>
            <a:r>
              <a:rPr lang="ar-DZ" dirty="0" smtClean="0">
                <a:solidFill>
                  <a:srgbClr val="FF0000"/>
                </a:solidFill>
              </a:rPr>
              <a:t> الصديق – العدو </a:t>
            </a:r>
            <a:r>
              <a:rPr lang="fr-FR" dirty="0" smtClean="0">
                <a:solidFill>
                  <a:srgbClr val="FF0000"/>
                </a:solidFill>
              </a:rPr>
              <a:t> «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6096000" y="4959350"/>
            <a:ext cx="18065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000" dirty="0" smtClean="0">
                <a:solidFill>
                  <a:srgbClr val="FF0000"/>
                </a:solidFill>
              </a:rPr>
              <a:t>التبسيط </a:t>
            </a:r>
            <a:r>
              <a:rPr lang="ar-DZ" sz="2000" dirty="0" err="1" smtClean="0">
                <a:solidFill>
                  <a:srgbClr val="FF0000"/>
                </a:solidFill>
              </a:rPr>
              <a:t>و</a:t>
            </a:r>
            <a:r>
              <a:rPr lang="ar-DZ" sz="2000" dirty="0" smtClean="0">
                <a:solidFill>
                  <a:srgbClr val="FF0000"/>
                </a:solidFill>
              </a:rPr>
              <a:t> الترتيب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76813" name="Rectangle 13"/>
          <p:cNvSpPr>
            <a:spLocks noChangeArrowheads="1"/>
          </p:cNvSpPr>
          <p:nvPr/>
        </p:nvSpPr>
        <p:spPr bwMode="auto">
          <a:xfrm>
            <a:off x="5157788" y="1531938"/>
            <a:ext cx="3844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( x+2)(x+2) – (2x-3)(2x-3)  </a:t>
            </a:r>
          </a:p>
        </p:txBody>
      </p:sp>
      <p:sp>
        <p:nvSpPr>
          <p:cNvPr id="76814" name="Oval 14"/>
          <p:cNvSpPr>
            <a:spLocks noChangeArrowheads="1"/>
          </p:cNvSpPr>
          <p:nvPr/>
        </p:nvSpPr>
        <p:spPr bwMode="auto">
          <a:xfrm>
            <a:off x="2176630" y="1358900"/>
            <a:ext cx="1304925" cy="855663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6815" name="Oval 15"/>
          <p:cNvSpPr>
            <a:spLocks noChangeArrowheads="1"/>
          </p:cNvSpPr>
          <p:nvPr/>
        </p:nvSpPr>
        <p:spPr bwMode="auto">
          <a:xfrm>
            <a:off x="5111750" y="1314450"/>
            <a:ext cx="1755775" cy="8556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6816" name="Oval 16"/>
          <p:cNvSpPr>
            <a:spLocks noChangeArrowheads="1"/>
          </p:cNvSpPr>
          <p:nvPr/>
        </p:nvSpPr>
        <p:spPr bwMode="auto">
          <a:xfrm>
            <a:off x="7092950" y="1358900"/>
            <a:ext cx="1754188" cy="855663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7" name="Connecteur droit avec flèche 16"/>
          <p:cNvCxnSpPr/>
          <p:nvPr/>
        </p:nvCxnSpPr>
        <p:spPr bwMode="auto">
          <a:xfrm>
            <a:off x="3716338" y="1767016"/>
            <a:ext cx="1319848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/>
      <p:bldP spid="76804" grpId="0"/>
      <p:bldP spid="76805" grpId="0"/>
      <p:bldP spid="76806" grpId="0"/>
      <p:bldP spid="76807" grpId="0" animBg="1"/>
      <p:bldP spid="76808" grpId="0"/>
      <p:bldP spid="76809" grpId="0"/>
      <p:bldP spid="76810" grpId="0"/>
      <p:bldP spid="76811" grpId="0"/>
      <p:bldP spid="76813" grpId="0"/>
      <p:bldP spid="76814" grpId="0" animBg="1"/>
      <p:bldP spid="76815" grpId="0" animBg="1"/>
      <p:bldP spid="768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5573181" y="352425"/>
            <a:ext cx="29658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800" dirty="0" smtClean="0">
                <a:solidFill>
                  <a:srgbClr val="000099"/>
                </a:solidFill>
              </a:rPr>
              <a:t>مثــال : أنـشـر الـعـبــارة</a:t>
            </a:r>
            <a:endParaRPr lang="fr-FR" sz="2800" dirty="0">
              <a:solidFill>
                <a:srgbClr val="000099"/>
              </a:solidFill>
            </a:endParaRP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971550" y="1531938"/>
            <a:ext cx="4905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4 ( 2x + 4) – ( 3x + 4) + ( - 4x + 2 ) 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746125" y="2971800"/>
            <a:ext cx="51673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= </a:t>
            </a:r>
            <a:r>
              <a:rPr lang="fr-FR" sz="2400">
                <a:solidFill>
                  <a:srgbClr val="FF0000"/>
                </a:solidFill>
              </a:rPr>
              <a:t>(</a:t>
            </a:r>
            <a:r>
              <a:rPr lang="fr-FR" sz="2400">
                <a:solidFill>
                  <a:schemeClr val="accent2"/>
                </a:solidFill>
              </a:rPr>
              <a:t> 8x + 16 </a:t>
            </a:r>
            <a:r>
              <a:rPr lang="fr-FR" sz="2400">
                <a:solidFill>
                  <a:srgbClr val="FF0000"/>
                </a:solidFill>
              </a:rPr>
              <a:t>)</a:t>
            </a:r>
            <a:r>
              <a:rPr lang="fr-FR" sz="2400">
                <a:solidFill>
                  <a:schemeClr val="accent2"/>
                </a:solidFill>
              </a:rPr>
              <a:t> – ( 3x + 4 ) + ( - 4x + 2) 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881063" y="4232275"/>
            <a:ext cx="41036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= 8x + 16 – 3x – 4 – 4x + 2   </a:t>
            </a:r>
          </a:p>
        </p:txBody>
      </p:sp>
      <p:sp>
        <p:nvSpPr>
          <p:cNvPr id="77831" name="Oval 7"/>
          <p:cNvSpPr>
            <a:spLocks noChangeArrowheads="1"/>
          </p:cNvSpPr>
          <p:nvPr/>
        </p:nvSpPr>
        <p:spPr bwMode="auto">
          <a:xfrm>
            <a:off x="927100" y="1493838"/>
            <a:ext cx="1619250" cy="63023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1016000" y="5402263"/>
            <a:ext cx="13858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= x + 14 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7056120" y="2349500"/>
            <a:ext cx="8464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000" dirty="0" smtClean="0">
                <a:solidFill>
                  <a:srgbClr val="FF0000"/>
                </a:solidFill>
              </a:rPr>
              <a:t>التوزيع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4572000" y="3743325"/>
            <a:ext cx="33305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dirty="0" smtClean="0">
                <a:solidFill>
                  <a:srgbClr val="FF0000"/>
                </a:solidFill>
              </a:rPr>
              <a:t>قاعدة الإشارات </a:t>
            </a:r>
            <a:r>
              <a:rPr lang="fr-FR" dirty="0" smtClean="0">
                <a:solidFill>
                  <a:srgbClr val="FF0000"/>
                </a:solidFill>
              </a:rPr>
              <a:t>» </a:t>
            </a:r>
            <a:r>
              <a:rPr lang="ar-DZ" dirty="0" smtClean="0">
                <a:solidFill>
                  <a:srgbClr val="FF0000"/>
                </a:solidFill>
              </a:rPr>
              <a:t> الصديق – العدو </a:t>
            </a:r>
            <a:r>
              <a:rPr lang="fr-FR" dirty="0" smtClean="0">
                <a:solidFill>
                  <a:srgbClr val="FF0000"/>
                </a:solidFill>
              </a:rPr>
              <a:t> «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6172200" y="4959350"/>
            <a:ext cx="1730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000" dirty="0" smtClean="0">
                <a:solidFill>
                  <a:srgbClr val="FF0000"/>
                </a:solidFill>
              </a:rPr>
              <a:t>التبسيط </a:t>
            </a:r>
            <a:r>
              <a:rPr lang="ar-DZ" sz="2000" dirty="0" err="1" smtClean="0">
                <a:solidFill>
                  <a:srgbClr val="FF0000"/>
                </a:solidFill>
              </a:rPr>
              <a:t>و</a:t>
            </a:r>
            <a:r>
              <a:rPr lang="ar-DZ" sz="2000" dirty="0" smtClean="0">
                <a:solidFill>
                  <a:srgbClr val="FF0000"/>
                </a:solidFill>
              </a:rPr>
              <a:t> الترتيب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7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/>
      <p:bldP spid="77828" grpId="0"/>
      <p:bldP spid="77829" grpId="0"/>
      <p:bldP spid="77830" grpId="0"/>
      <p:bldP spid="77831" grpId="0" animBg="1"/>
      <p:bldP spid="77832" grpId="0"/>
      <p:bldP spid="77833" grpId="0"/>
      <p:bldP spid="77834" grpId="0"/>
      <p:bldP spid="7783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5519524" y="352425"/>
            <a:ext cx="29658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800" dirty="0" smtClean="0">
                <a:solidFill>
                  <a:srgbClr val="000099"/>
                </a:solidFill>
              </a:rPr>
              <a:t>مثــال : أنـشـر الـعـبــارة</a:t>
            </a:r>
            <a:endParaRPr lang="fr-FR" sz="2800" dirty="0">
              <a:solidFill>
                <a:srgbClr val="000099"/>
              </a:solidFill>
            </a:endParaRP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192723" y="1531938"/>
            <a:ext cx="3967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chemeClr val="accent2"/>
                </a:solidFill>
              </a:rPr>
              <a:t>( x + 1)(2x – 4 ) - ( 3x – 1)²  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746125" y="2971800"/>
            <a:ext cx="60325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chemeClr val="accent2"/>
                </a:solidFill>
              </a:rPr>
              <a:t>= </a:t>
            </a:r>
            <a:r>
              <a:rPr lang="fr-FR" sz="2400" dirty="0">
                <a:solidFill>
                  <a:srgbClr val="FF0000"/>
                </a:solidFill>
              </a:rPr>
              <a:t>(</a:t>
            </a:r>
            <a:r>
              <a:rPr lang="fr-FR" sz="2400" dirty="0">
                <a:solidFill>
                  <a:schemeClr val="accent2"/>
                </a:solidFill>
              </a:rPr>
              <a:t> 2x² - 4x + 2x - 4 </a:t>
            </a:r>
            <a:r>
              <a:rPr lang="fr-FR" sz="2400" dirty="0">
                <a:solidFill>
                  <a:srgbClr val="FF0000"/>
                </a:solidFill>
              </a:rPr>
              <a:t>) </a:t>
            </a:r>
            <a:r>
              <a:rPr lang="fr-FR" sz="2400" dirty="0">
                <a:solidFill>
                  <a:schemeClr val="accent2"/>
                </a:solidFill>
              </a:rPr>
              <a:t>–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>
                <a:solidFill>
                  <a:srgbClr val="00B050"/>
                </a:solidFill>
              </a:rPr>
              <a:t>(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>
                <a:solidFill>
                  <a:schemeClr val="accent2"/>
                </a:solidFill>
              </a:rPr>
              <a:t>9x² - 3x – 3x + 1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r>
              <a:rPr lang="fr-FR" sz="2400" dirty="0">
                <a:solidFill>
                  <a:srgbClr val="00B050"/>
                </a:solidFill>
              </a:rPr>
              <a:t>)</a:t>
            </a:r>
            <a:r>
              <a:rPr lang="fr-FR" sz="2400" dirty="0">
                <a:solidFill>
                  <a:srgbClr val="FF0000"/>
                </a:solidFill>
              </a:rPr>
              <a:t> </a:t>
            </a:r>
            <a:endParaRPr lang="fr-FR" sz="2400" dirty="0">
              <a:solidFill>
                <a:schemeClr val="accent2"/>
              </a:solidFill>
            </a:endParaRP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881063" y="4232275"/>
            <a:ext cx="56864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= 2x² - 4x + 2x – 4 – 9x² + 3x + 3x – 1    </a:t>
            </a:r>
          </a:p>
        </p:txBody>
      </p:sp>
      <p:sp>
        <p:nvSpPr>
          <p:cNvPr id="78855" name="Oval 7"/>
          <p:cNvSpPr>
            <a:spLocks noChangeArrowheads="1"/>
          </p:cNvSpPr>
          <p:nvPr/>
        </p:nvSpPr>
        <p:spPr bwMode="auto">
          <a:xfrm>
            <a:off x="192723" y="1380490"/>
            <a:ext cx="2251075" cy="8112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1016000" y="5402263"/>
            <a:ext cx="25193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chemeClr val="accent2"/>
                </a:solidFill>
              </a:rPr>
              <a:t>= - 7x² + 4x – 5   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6470015" y="2349500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000" dirty="0" smtClean="0">
                <a:solidFill>
                  <a:srgbClr val="FF0000"/>
                </a:solidFill>
              </a:rPr>
              <a:t>التوزيع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4572000" y="3743325"/>
            <a:ext cx="33305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dirty="0" smtClean="0">
                <a:solidFill>
                  <a:srgbClr val="FF0000"/>
                </a:solidFill>
              </a:rPr>
              <a:t>قاعدة الإشارات </a:t>
            </a:r>
            <a:r>
              <a:rPr lang="fr-FR" dirty="0" smtClean="0">
                <a:solidFill>
                  <a:srgbClr val="FF0000"/>
                </a:solidFill>
              </a:rPr>
              <a:t>» </a:t>
            </a:r>
            <a:r>
              <a:rPr lang="ar-DZ" dirty="0" smtClean="0">
                <a:solidFill>
                  <a:srgbClr val="FF0000"/>
                </a:solidFill>
              </a:rPr>
              <a:t> الصديق – العدو </a:t>
            </a:r>
            <a:r>
              <a:rPr lang="fr-FR" dirty="0" smtClean="0">
                <a:solidFill>
                  <a:srgbClr val="FF0000"/>
                </a:solidFill>
              </a:rPr>
              <a:t> «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6202680" y="4959350"/>
            <a:ext cx="16998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000" dirty="0" smtClean="0">
                <a:solidFill>
                  <a:srgbClr val="FF0000"/>
                </a:solidFill>
              </a:rPr>
              <a:t>التبسيط </a:t>
            </a:r>
            <a:r>
              <a:rPr lang="ar-DZ" sz="2000" dirty="0" err="1" smtClean="0">
                <a:solidFill>
                  <a:srgbClr val="FF0000"/>
                </a:solidFill>
              </a:rPr>
              <a:t>و</a:t>
            </a:r>
            <a:r>
              <a:rPr lang="ar-DZ" sz="2000" dirty="0" smtClean="0">
                <a:solidFill>
                  <a:srgbClr val="FF0000"/>
                </a:solidFill>
              </a:rPr>
              <a:t> الترتيب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5080953" y="1531938"/>
            <a:ext cx="385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chemeClr val="accent2"/>
                </a:solidFill>
              </a:rPr>
              <a:t>( x+1)(2x- 4) – (3x-1)(3x-1)  </a:t>
            </a:r>
          </a:p>
        </p:txBody>
      </p:sp>
      <p:sp>
        <p:nvSpPr>
          <p:cNvPr id="78862" name="Oval 14"/>
          <p:cNvSpPr>
            <a:spLocks noChangeArrowheads="1"/>
          </p:cNvSpPr>
          <p:nvPr/>
        </p:nvSpPr>
        <p:spPr bwMode="auto">
          <a:xfrm>
            <a:off x="2599055" y="1325880"/>
            <a:ext cx="1304925" cy="855663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8863" name="Oval 15"/>
          <p:cNvSpPr>
            <a:spLocks noChangeArrowheads="1"/>
          </p:cNvSpPr>
          <p:nvPr/>
        </p:nvSpPr>
        <p:spPr bwMode="auto">
          <a:xfrm>
            <a:off x="5034915" y="1358900"/>
            <a:ext cx="1890713" cy="8556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8864" name="Oval 16"/>
          <p:cNvSpPr>
            <a:spLocks noChangeArrowheads="1"/>
          </p:cNvSpPr>
          <p:nvPr/>
        </p:nvSpPr>
        <p:spPr bwMode="auto">
          <a:xfrm>
            <a:off x="7162483" y="1371257"/>
            <a:ext cx="1844675" cy="855663"/>
          </a:xfrm>
          <a:prstGeom prst="ellips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cxnSp>
        <p:nvCxnSpPr>
          <p:cNvPr id="17" name="Connecteur droit avec flèche 16"/>
          <p:cNvCxnSpPr/>
          <p:nvPr/>
        </p:nvCxnSpPr>
        <p:spPr bwMode="auto">
          <a:xfrm>
            <a:off x="3979228" y="1767016"/>
            <a:ext cx="936000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/>
      <p:bldP spid="78852" grpId="0"/>
      <p:bldP spid="78853" grpId="0"/>
      <p:bldP spid="78854" grpId="0"/>
      <p:bldP spid="78855" grpId="0" animBg="1"/>
      <p:bldP spid="78856" grpId="0"/>
      <p:bldP spid="78857" grpId="0"/>
      <p:bldP spid="78858" grpId="0"/>
      <p:bldP spid="78859" grpId="0"/>
      <p:bldP spid="78861" grpId="0"/>
      <p:bldP spid="78862" grpId="0" animBg="1"/>
      <p:bldP spid="78863" grpId="0" animBg="1"/>
      <p:bldP spid="7886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dirty="0"/>
          </a:p>
        </p:txBody>
      </p:sp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1030288" y="672783"/>
            <a:ext cx="7200900" cy="2627312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34293"/>
              </a:avLst>
            </a:prstTxWarp>
          </a:bodyPr>
          <a:lstStyle/>
          <a:p>
            <a:pPr algn="ctr" rtl="1"/>
            <a:r>
              <a:rPr lang="ar-DZ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بالتوفيق إن</a:t>
            </a:r>
            <a:r>
              <a:rPr lang="fr-FR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 </a:t>
            </a:r>
            <a:r>
              <a:rPr lang="ar-DZ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شاء الله</a:t>
            </a:r>
            <a:endParaRPr lang="fr-FR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00"/>
                  </a:gs>
                  <a:gs pos="20000">
                    <a:srgbClr val="000040"/>
                  </a:gs>
                  <a:gs pos="50000">
                    <a:srgbClr val="400040"/>
                  </a:gs>
                  <a:gs pos="75000">
                    <a:srgbClr val="8F0040"/>
                  </a:gs>
                  <a:gs pos="89999">
                    <a:srgbClr val="F27300"/>
                  </a:gs>
                  <a:gs pos="100000">
                    <a:srgbClr val="FFBF00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690360" y="5120640"/>
            <a:ext cx="15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400" i="1" dirty="0" smtClean="0">
                <a:latin typeface="AngsanaUPC" pitchFamily="18" charset="-34"/>
              </a:rPr>
              <a:t>فيفري</a:t>
            </a:r>
            <a:r>
              <a:rPr lang="ar-DZ" sz="2400" i="1" dirty="0" smtClean="0">
                <a:latin typeface="AngsanaUPC" pitchFamily="18" charset="-34"/>
              </a:rPr>
              <a:t>2016</a:t>
            </a:r>
            <a:endParaRPr lang="fr-FR" sz="2400" i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948862" y="303213"/>
            <a:ext cx="16033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3200" dirty="0" smtClean="0">
                <a:solidFill>
                  <a:srgbClr val="000099"/>
                </a:solidFill>
              </a:rPr>
              <a:t>مثال آخر :</a:t>
            </a:r>
            <a:endParaRPr lang="fr-FR" sz="3200" dirty="0">
              <a:solidFill>
                <a:srgbClr val="000099"/>
              </a:solidFill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823266" y="2150110"/>
            <a:ext cx="31051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600" i="1" dirty="0">
                <a:latin typeface="Aparajita" pitchFamily="34" charset="0"/>
                <a:cs typeface="Aparajita" pitchFamily="34" charset="0"/>
              </a:rPr>
              <a:t>- 2x </a:t>
            </a:r>
            <a:r>
              <a:rPr lang="fr-FR" sz="2400" b="0" i="1" dirty="0" smtClean="0"/>
              <a:t>x</a:t>
            </a:r>
            <a:r>
              <a:rPr lang="fr-FR" sz="3600" i="1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fr-FR" sz="3600" i="1" dirty="0">
                <a:latin typeface="Aparajita" pitchFamily="34" charset="0"/>
                <a:cs typeface="Aparajita" pitchFamily="34" charset="0"/>
              </a:rPr>
              <a:t>( 3x - 4 ) =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3403002" y="2128863"/>
            <a:ext cx="8835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- 6x²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305878" y="1534895"/>
            <a:ext cx="1872000" cy="539750"/>
            <a:chOff x="669" y="1168"/>
            <a:chExt cx="1105" cy="340"/>
          </a:xfrm>
        </p:grpSpPr>
        <p:sp>
          <p:nvSpPr>
            <p:cNvPr id="35866" name="AutoShape 7"/>
            <p:cNvSpPr>
              <a:spLocks noChangeArrowheads="1"/>
            </p:cNvSpPr>
            <p:nvPr/>
          </p:nvSpPr>
          <p:spPr bwMode="auto">
            <a:xfrm>
              <a:off x="669" y="1307"/>
              <a:ext cx="1105" cy="201"/>
            </a:xfrm>
            <a:prstGeom prst="curvedDownArrow">
              <a:avLst>
                <a:gd name="adj1" fmla="val 50139"/>
                <a:gd name="adj2" fmla="val 219900"/>
                <a:gd name="adj3" fmla="val 26056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5867" name="Text Box 8"/>
            <p:cNvSpPr txBox="1">
              <a:spLocks noChangeArrowheads="1"/>
            </p:cNvSpPr>
            <p:nvPr/>
          </p:nvSpPr>
          <p:spPr bwMode="auto">
            <a:xfrm>
              <a:off x="1066" y="1168"/>
              <a:ext cx="3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/>
                <a:t>x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260158" y="1703286"/>
            <a:ext cx="1079500" cy="450850"/>
            <a:chOff x="669" y="1224"/>
            <a:chExt cx="680" cy="284"/>
          </a:xfrm>
        </p:grpSpPr>
        <p:sp>
          <p:nvSpPr>
            <p:cNvPr id="35864" name="AutoShape 10"/>
            <p:cNvSpPr>
              <a:spLocks noChangeArrowheads="1"/>
            </p:cNvSpPr>
            <p:nvPr/>
          </p:nvSpPr>
          <p:spPr bwMode="auto">
            <a:xfrm>
              <a:off x="669" y="1366"/>
              <a:ext cx="680" cy="142"/>
            </a:xfrm>
            <a:prstGeom prst="curvedDownArrow">
              <a:avLst>
                <a:gd name="adj1" fmla="val 43675"/>
                <a:gd name="adj2" fmla="val 191549"/>
                <a:gd name="adj3" fmla="val 26056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5865" name="Text Box 11"/>
            <p:cNvSpPr txBox="1">
              <a:spLocks noChangeArrowheads="1"/>
            </p:cNvSpPr>
            <p:nvPr/>
          </p:nvSpPr>
          <p:spPr bwMode="auto">
            <a:xfrm>
              <a:off x="867" y="1224"/>
              <a:ext cx="1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/>
                <a:t>x</a:t>
              </a:r>
            </a:p>
          </p:txBody>
        </p:sp>
      </p:grp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4212627" y="2093303"/>
            <a:ext cx="13954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600" i="1" dirty="0">
                <a:solidFill>
                  <a:srgbClr val="FFFF00"/>
                </a:solidFill>
                <a:latin typeface="Aparajita" pitchFamily="34" charset="0"/>
                <a:cs typeface="Aparajita" pitchFamily="34" charset="0"/>
              </a:rPr>
              <a:t>+ 8x</a:t>
            </a: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613197" y="4419600"/>
            <a:ext cx="360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600" i="1" dirty="0">
                <a:latin typeface="Aparajita" pitchFamily="34" charset="0"/>
                <a:cs typeface="Aparajita" pitchFamily="34" charset="0"/>
              </a:rPr>
              <a:t>( - x² + 2x -  4  </a:t>
            </a:r>
            <a:r>
              <a:rPr lang="fr-FR" sz="3600" i="1" dirty="0" smtClean="0">
                <a:latin typeface="Aparajita" pitchFamily="34" charset="0"/>
                <a:cs typeface="Aparajita" pitchFamily="34" charset="0"/>
              </a:rPr>
              <a:t>)</a:t>
            </a:r>
            <a:r>
              <a:rPr lang="fr-FR" sz="3600" dirty="0" smtClean="0"/>
              <a:t> </a:t>
            </a:r>
            <a:r>
              <a:rPr lang="fr-FR" sz="2400" b="0" i="1" dirty="0" smtClean="0"/>
              <a:t>x</a:t>
            </a:r>
            <a:r>
              <a:rPr lang="fr-FR" sz="2400" i="1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fr-FR" sz="3600" i="1" dirty="0">
                <a:latin typeface="Aparajita" pitchFamily="34" charset="0"/>
                <a:cs typeface="Aparajita" pitchFamily="34" charset="0"/>
              </a:rPr>
              <a:t>2x = 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 flipH="1">
            <a:off x="971550" y="3968750"/>
            <a:ext cx="2609850" cy="496888"/>
            <a:chOff x="669" y="1224"/>
            <a:chExt cx="680" cy="284"/>
          </a:xfrm>
        </p:grpSpPr>
        <p:sp>
          <p:nvSpPr>
            <p:cNvPr id="35862" name="AutoShape 15"/>
            <p:cNvSpPr>
              <a:spLocks noChangeArrowheads="1"/>
            </p:cNvSpPr>
            <p:nvPr/>
          </p:nvSpPr>
          <p:spPr bwMode="auto">
            <a:xfrm>
              <a:off x="669" y="1366"/>
              <a:ext cx="680" cy="142"/>
            </a:xfrm>
            <a:prstGeom prst="curvedDownArrow">
              <a:avLst>
                <a:gd name="adj1" fmla="val 43675"/>
                <a:gd name="adj2" fmla="val 191549"/>
                <a:gd name="adj3" fmla="val 26056"/>
              </a:avLst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5863" name="Text Box 16"/>
            <p:cNvSpPr txBox="1">
              <a:spLocks noChangeArrowheads="1"/>
            </p:cNvSpPr>
            <p:nvPr/>
          </p:nvSpPr>
          <p:spPr bwMode="auto">
            <a:xfrm>
              <a:off x="867" y="1224"/>
              <a:ext cx="1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x</a:t>
              </a:r>
            </a:p>
          </p:txBody>
        </p:sp>
      </p:grp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4396993" y="4419600"/>
            <a:ext cx="15287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600" i="1" dirty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- 2x</a:t>
            </a:r>
            <a:r>
              <a:rPr lang="fr-FR" sz="3600" i="1" baseline="30000" dirty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3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 flipH="1">
            <a:off x="1871663" y="3924300"/>
            <a:ext cx="1754187" cy="539750"/>
            <a:chOff x="669" y="1168"/>
            <a:chExt cx="1105" cy="340"/>
          </a:xfrm>
        </p:grpSpPr>
        <p:sp>
          <p:nvSpPr>
            <p:cNvPr id="35860" name="AutoShape 19"/>
            <p:cNvSpPr>
              <a:spLocks noChangeArrowheads="1"/>
            </p:cNvSpPr>
            <p:nvPr/>
          </p:nvSpPr>
          <p:spPr bwMode="auto">
            <a:xfrm>
              <a:off x="669" y="1307"/>
              <a:ext cx="1105" cy="201"/>
            </a:xfrm>
            <a:prstGeom prst="curvedDownArrow">
              <a:avLst>
                <a:gd name="adj1" fmla="val 50139"/>
                <a:gd name="adj2" fmla="val 219900"/>
                <a:gd name="adj3" fmla="val 26056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5861" name="Text Box 20"/>
            <p:cNvSpPr txBox="1">
              <a:spLocks noChangeArrowheads="1"/>
            </p:cNvSpPr>
            <p:nvPr/>
          </p:nvSpPr>
          <p:spPr bwMode="auto">
            <a:xfrm>
              <a:off x="1066" y="1168"/>
              <a:ext cx="3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/>
                <a:t>x</a:t>
              </a:r>
            </a:p>
          </p:txBody>
        </p:sp>
      </p:grp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5138443" y="4419600"/>
            <a:ext cx="9717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>
                <a:solidFill>
                  <a:srgbClr val="FFFF00"/>
                </a:solidFill>
                <a:latin typeface="Aparajita" pitchFamily="34" charset="0"/>
                <a:cs typeface="Aparajita" pitchFamily="34" charset="0"/>
              </a:rPr>
              <a:t>+ 4x²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 flipH="1">
            <a:off x="2546350" y="4014788"/>
            <a:ext cx="1079500" cy="450850"/>
            <a:chOff x="669" y="1224"/>
            <a:chExt cx="680" cy="284"/>
          </a:xfrm>
        </p:grpSpPr>
        <p:sp>
          <p:nvSpPr>
            <p:cNvPr id="35858" name="AutoShape 23"/>
            <p:cNvSpPr>
              <a:spLocks noChangeArrowheads="1"/>
            </p:cNvSpPr>
            <p:nvPr/>
          </p:nvSpPr>
          <p:spPr bwMode="auto">
            <a:xfrm>
              <a:off x="669" y="1366"/>
              <a:ext cx="680" cy="142"/>
            </a:xfrm>
            <a:prstGeom prst="curvedDownArrow">
              <a:avLst>
                <a:gd name="adj1" fmla="val 43675"/>
                <a:gd name="adj2" fmla="val 191549"/>
                <a:gd name="adj3" fmla="val 26056"/>
              </a:avLst>
            </a:prstGeom>
            <a:solidFill>
              <a:srgbClr val="8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5859" name="Text Box 24"/>
            <p:cNvSpPr txBox="1">
              <a:spLocks noChangeArrowheads="1"/>
            </p:cNvSpPr>
            <p:nvPr/>
          </p:nvSpPr>
          <p:spPr bwMode="auto">
            <a:xfrm>
              <a:off x="867" y="1224"/>
              <a:ext cx="1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/>
                <a:t>x</a:t>
              </a:r>
            </a:p>
          </p:txBody>
        </p:sp>
      </p:grp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5994106" y="4419600"/>
            <a:ext cx="7729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- 8x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838200" y="2840038"/>
            <a:ext cx="40516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400" dirty="0" smtClean="0">
                <a:solidFill>
                  <a:srgbClr val="FF0000"/>
                </a:solidFill>
              </a:rPr>
              <a:t>حدّان </a:t>
            </a:r>
            <a:r>
              <a:rPr lang="ar-DZ" sz="2400" dirty="0" smtClean="0"/>
              <a:t>في النشر , </a:t>
            </a:r>
            <a:r>
              <a:rPr lang="ar-DZ" sz="2400" dirty="0" smtClean="0">
                <a:solidFill>
                  <a:srgbClr val="FF0000"/>
                </a:solidFill>
              </a:rPr>
              <a:t>حدّان</a:t>
            </a:r>
            <a:r>
              <a:rPr lang="ar-DZ" sz="2400" dirty="0" smtClean="0"/>
              <a:t> داخل القوسين</a:t>
            </a:r>
            <a:endParaRPr lang="fr-FR" sz="2400" dirty="0"/>
          </a:p>
        </p:txBody>
      </p:sp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1150938" y="5198745"/>
            <a:ext cx="5064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400" dirty="0" smtClean="0">
                <a:solidFill>
                  <a:srgbClr val="FF0000"/>
                </a:solidFill>
              </a:rPr>
              <a:t>ثلاثة حدود </a:t>
            </a:r>
            <a:r>
              <a:rPr lang="ar-DZ" sz="2400" dirty="0" smtClean="0"/>
              <a:t>في النشر , </a:t>
            </a:r>
            <a:r>
              <a:rPr lang="ar-DZ" sz="2400" dirty="0" smtClean="0">
                <a:solidFill>
                  <a:srgbClr val="FF0000"/>
                </a:solidFill>
              </a:rPr>
              <a:t>ثلاثة حدود</a:t>
            </a:r>
            <a:r>
              <a:rPr lang="ar-DZ" sz="2400" dirty="0" smtClean="0"/>
              <a:t> داخل القوسين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2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2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  <p:bldP spid="41988" grpId="0"/>
      <p:bldP spid="41989" grpId="0"/>
      <p:bldP spid="41996" grpId="0"/>
      <p:bldP spid="41997" grpId="0"/>
      <p:bldP spid="42001" grpId="0"/>
      <p:bldP spid="42005" grpId="0"/>
      <p:bldP spid="42009" grpId="0"/>
      <p:bldP spid="42010" grpId="0"/>
      <p:bldP spid="420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>
              <a:solidFill>
                <a:srgbClr val="CC0000"/>
              </a:solidFill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1703387" y="288926"/>
            <a:ext cx="5819775" cy="646113"/>
            <a:chOff x="1073" y="182"/>
            <a:chExt cx="3666" cy="407"/>
          </a:xfrm>
        </p:grpSpPr>
        <p:sp>
          <p:nvSpPr>
            <p:cNvPr id="36875" name="Text Box 3"/>
            <p:cNvSpPr txBox="1">
              <a:spLocks noChangeArrowheads="1"/>
            </p:cNvSpPr>
            <p:nvPr/>
          </p:nvSpPr>
          <p:spPr bwMode="auto">
            <a:xfrm>
              <a:off x="3265" y="191"/>
              <a:ext cx="147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ar-DZ" sz="3200" dirty="0" smtClean="0">
                  <a:solidFill>
                    <a:srgbClr val="000099"/>
                  </a:solidFill>
                </a:rPr>
                <a:t>أنشر العبارة :</a:t>
              </a:r>
              <a:endParaRPr lang="fr-FR" sz="3200" dirty="0">
                <a:solidFill>
                  <a:srgbClr val="000099"/>
                </a:solidFill>
              </a:endParaRPr>
            </a:p>
          </p:txBody>
        </p:sp>
        <p:sp>
          <p:nvSpPr>
            <p:cNvPr id="36876" name="Text Box 28"/>
            <p:cNvSpPr txBox="1">
              <a:spLocks noChangeArrowheads="1"/>
            </p:cNvSpPr>
            <p:nvPr/>
          </p:nvSpPr>
          <p:spPr bwMode="auto">
            <a:xfrm>
              <a:off x="1073" y="182"/>
              <a:ext cx="186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3</a:t>
              </a:r>
              <a:r>
                <a:rPr lang="fr-FR" sz="3600" dirty="0" smtClean="0"/>
                <a:t> </a:t>
              </a:r>
              <a:r>
                <a:rPr lang="fr-FR" sz="3600" i="1" dirty="0" smtClean="0">
                  <a:solidFill>
                    <a:srgbClr val="002060"/>
                  </a:solidFill>
                  <a:latin typeface="Aparajita" pitchFamily="34" charset="0"/>
                  <a:cs typeface="Aparajita" pitchFamily="34" charset="0"/>
                </a:rPr>
                <a:t>x</a:t>
              </a:r>
              <a:r>
                <a:rPr lang="fr-FR" sz="3600" i="1" dirty="0" smtClean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( 2x – 4)</a:t>
              </a:r>
            </a:p>
          </p:txBody>
        </p:sp>
      </p:grp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4019551" y="1604963"/>
            <a:ext cx="3631187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/>
              <a:t>كم من عملية ضرب يجب إنجازها </a:t>
            </a:r>
            <a:r>
              <a:rPr lang="fr-FR" sz="2000" dirty="0" smtClean="0"/>
              <a:t>؟</a:t>
            </a:r>
            <a:endParaRPr lang="fr-FR" sz="2000" dirty="0"/>
          </a:p>
          <a:p>
            <a:pPr algn="r" rtl="1"/>
            <a:endParaRPr lang="fr-FR" sz="2000" dirty="0"/>
          </a:p>
          <a:p>
            <a:pPr algn="r" rtl="1"/>
            <a:r>
              <a:rPr lang="ar-DZ" sz="2400" dirty="0" smtClean="0"/>
              <a:t>ما هي الخاصيّة المستعملة</a:t>
            </a:r>
            <a:r>
              <a:rPr lang="fr-FR" sz="2400" dirty="0" smtClean="0"/>
              <a:t> </a:t>
            </a:r>
            <a:r>
              <a:rPr lang="fr-FR" sz="2400" dirty="0"/>
              <a:t>؟</a:t>
            </a:r>
          </a:p>
          <a:p>
            <a:pPr algn="r" rtl="1"/>
            <a:endParaRPr lang="fr-FR" sz="2400" dirty="0"/>
          </a:p>
          <a:p>
            <a:pPr algn="r" rtl="1"/>
            <a:r>
              <a:rPr lang="ar-DZ" sz="2400" dirty="0" smtClean="0"/>
              <a:t>ما هي عمليات الضرب الناتجة؟</a:t>
            </a:r>
            <a:r>
              <a:rPr lang="fr-FR" sz="2400" dirty="0" smtClean="0"/>
              <a:t> </a:t>
            </a:r>
            <a:endParaRPr lang="fr-FR" sz="2400" dirty="0"/>
          </a:p>
          <a:p>
            <a:pPr algn="r" rtl="1"/>
            <a:endParaRPr lang="fr-FR" sz="2400" dirty="0"/>
          </a:p>
          <a:p>
            <a:pPr algn="r" rtl="1"/>
            <a:r>
              <a:rPr lang="ar-DZ" sz="2400" dirty="0" smtClean="0"/>
              <a:t>نتيجة كلّ جداء</a:t>
            </a:r>
            <a:r>
              <a:rPr lang="fr-FR" sz="2400" dirty="0" smtClean="0"/>
              <a:t>:</a:t>
            </a:r>
            <a:endParaRPr lang="fr-FR" sz="2400" dirty="0"/>
          </a:p>
          <a:p>
            <a:pPr algn="r" rtl="1"/>
            <a:endParaRPr lang="fr-FR" sz="2400" dirty="0"/>
          </a:p>
          <a:p>
            <a:pPr algn="r" rtl="1"/>
            <a:r>
              <a:rPr lang="ar-DZ" sz="2400" dirty="0" smtClean="0"/>
              <a:t>الجواب الأخير :</a:t>
            </a:r>
            <a:endParaRPr lang="fr-FR" sz="2000" dirty="0"/>
          </a:p>
          <a:p>
            <a:pPr algn="r" rtl="1"/>
            <a:endParaRPr lang="fr-FR" sz="2000" dirty="0"/>
          </a:p>
        </p:txBody>
      </p: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2597151" y="154622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44064" name="Text Box 32"/>
          <p:cNvSpPr txBox="1">
            <a:spLocks noChangeArrowheads="1"/>
          </p:cNvSpPr>
          <p:nvPr/>
        </p:nvSpPr>
        <p:spPr bwMode="auto">
          <a:xfrm>
            <a:off x="1265272" y="2881885"/>
            <a:ext cx="30893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3x </a:t>
            </a:r>
            <a:r>
              <a:rPr lang="fr-FR" sz="24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  <a:sym typeface="Symbol" pitchFamily="18" charset="2"/>
              </a:rPr>
              <a:t></a:t>
            </a:r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  <a:sym typeface="Symbol" pitchFamily="18" charset="2"/>
              </a:rPr>
              <a:t> </a:t>
            </a:r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2x ; 3x </a:t>
            </a:r>
            <a:r>
              <a:rPr lang="fr-FR" sz="24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  <a:sym typeface="Symbol" pitchFamily="18" charset="2"/>
              </a:rPr>
              <a:t></a:t>
            </a:r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  <a:sym typeface="Symbol" pitchFamily="18" charset="2"/>
              </a:rPr>
              <a:t> </a:t>
            </a:r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( - 4)</a:t>
            </a:r>
          </a:p>
        </p:txBody>
      </p:sp>
      <p:sp>
        <p:nvSpPr>
          <p:cNvPr id="44065" name="Text Box 33"/>
          <p:cNvSpPr txBox="1">
            <a:spLocks noChangeArrowheads="1"/>
          </p:cNvSpPr>
          <p:nvPr/>
        </p:nvSpPr>
        <p:spPr bwMode="auto">
          <a:xfrm>
            <a:off x="2152157" y="2262485"/>
            <a:ext cx="9076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CC0000"/>
                </a:solidFill>
              </a:rPr>
              <a:t>التوزيع</a:t>
            </a:r>
            <a:endParaRPr lang="fr-FR" sz="2400" dirty="0">
              <a:solidFill>
                <a:srgbClr val="CC0000"/>
              </a:solidFill>
            </a:endParaRPr>
          </a:p>
        </p:txBody>
      </p:sp>
      <p:sp>
        <p:nvSpPr>
          <p:cNvPr id="44066" name="Text Box 34"/>
          <p:cNvSpPr txBox="1">
            <a:spLocks noChangeArrowheads="1"/>
          </p:cNvSpPr>
          <p:nvPr/>
        </p:nvSpPr>
        <p:spPr bwMode="auto">
          <a:xfrm>
            <a:off x="2597151" y="3757613"/>
            <a:ext cx="15648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6x²; -12x</a:t>
            </a:r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2951163" y="4411663"/>
            <a:ext cx="14414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6x² -12x</a:t>
            </a:r>
          </a:p>
        </p:txBody>
      </p:sp>
      <p:sp>
        <p:nvSpPr>
          <p:cNvPr id="44068" name="Text Box 36"/>
          <p:cNvSpPr txBox="1">
            <a:spLocks noChangeArrowheads="1"/>
          </p:cNvSpPr>
          <p:nvPr/>
        </p:nvSpPr>
        <p:spPr bwMode="auto">
          <a:xfrm>
            <a:off x="2284534" y="5437276"/>
            <a:ext cx="36924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6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3x ( 2x – 4) = 6x² - 12x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1" grpId="0"/>
      <p:bldP spid="44063" grpId="0"/>
      <p:bldP spid="44064" grpId="0"/>
      <p:bldP spid="44065" grpId="0"/>
      <p:bldP spid="44066" grpId="0"/>
      <p:bldP spid="44067" grpId="0"/>
      <p:bldP spid="440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>
              <a:solidFill>
                <a:srgbClr val="CC00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11188" y="303213"/>
            <a:ext cx="7432675" cy="682625"/>
            <a:chOff x="385" y="191"/>
            <a:chExt cx="4682" cy="430"/>
          </a:xfrm>
        </p:grpSpPr>
        <p:sp>
          <p:nvSpPr>
            <p:cNvPr id="38923" name="Text Box 4"/>
            <p:cNvSpPr txBox="1">
              <a:spLocks noChangeArrowheads="1"/>
            </p:cNvSpPr>
            <p:nvPr/>
          </p:nvSpPr>
          <p:spPr bwMode="auto">
            <a:xfrm>
              <a:off x="385" y="191"/>
              <a:ext cx="468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/>
              <a:r>
                <a:rPr lang="ar-DZ" sz="3200" dirty="0" smtClean="0">
                  <a:solidFill>
                    <a:srgbClr val="000099"/>
                  </a:solidFill>
                </a:rPr>
                <a:t>أنشر العبارة :</a:t>
              </a:r>
              <a:endParaRPr lang="fr-FR" sz="3200" dirty="0">
                <a:solidFill>
                  <a:srgbClr val="000099"/>
                </a:solidFill>
              </a:endParaRPr>
            </a:p>
          </p:txBody>
        </p:sp>
        <p:sp>
          <p:nvSpPr>
            <p:cNvPr id="38924" name="Text Box 5"/>
            <p:cNvSpPr txBox="1">
              <a:spLocks noChangeArrowheads="1"/>
            </p:cNvSpPr>
            <p:nvPr/>
          </p:nvSpPr>
          <p:spPr bwMode="auto">
            <a:xfrm>
              <a:off x="1469" y="214"/>
              <a:ext cx="211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- x ( 2x² – 5x - 1)</a:t>
              </a:r>
            </a:p>
          </p:txBody>
        </p:sp>
      </p:grp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5166121" y="1604963"/>
            <a:ext cx="3648819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/>
              <a:t>كم من عملية ضرب يجب إنجازها ؟</a:t>
            </a:r>
            <a:endParaRPr lang="fr-FR" sz="2400" dirty="0" smtClean="0"/>
          </a:p>
          <a:p>
            <a:pPr algn="r" rtl="1"/>
            <a:endParaRPr lang="fr-FR" sz="2400" dirty="0"/>
          </a:p>
          <a:p>
            <a:pPr algn="r" rtl="1"/>
            <a:r>
              <a:rPr lang="ar-DZ" sz="2400" dirty="0" smtClean="0"/>
              <a:t>ما هي الخاصيّة المستعملة</a:t>
            </a:r>
            <a:r>
              <a:rPr lang="fr-FR" sz="2400" dirty="0" smtClean="0"/>
              <a:t> </a:t>
            </a:r>
            <a:r>
              <a:rPr lang="fr-FR" sz="2400" dirty="0"/>
              <a:t>؟</a:t>
            </a:r>
          </a:p>
          <a:p>
            <a:pPr algn="r" rtl="1"/>
            <a:endParaRPr lang="fr-FR" sz="2400" dirty="0"/>
          </a:p>
          <a:p>
            <a:pPr algn="r" rtl="1"/>
            <a:r>
              <a:rPr lang="ar-DZ" sz="2400" dirty="0" smtClean="0"/>
              <a:t>ما هي عمليات الضرب الناتجة</a:t>
            </a:r>
            <a:r>
              <a:rPr lang="fr-FR" sz="2400" dirty="0" smtClean="0"/>
              <a:t> </a:t>
            </a:r>
            <a:r>
              <a:rPr lang="ar-DZ" sz="2400" dirty="0" smtClean="0"/>
              <a:t>؟</a:t>
            </a:r>
            <a:endParaRPr lang="fr-FR" sz="2400" dirty="0"/>
          </a:p>
          <a:p>
            <a:pPr algn="r" rtl="1"/>
            <a:endParaRPr lang="fr-FR" sz="2400" dirty="0"/>
          </a:p>
          <a:p>
            <a:pPr algn="r" rtl="1"/>
            <a:r>
              <a:rPr lang="ar-DZ" sz="2400" dirty="0" smtClean="0"/>
              <a:t>نتيجة كلّ جداء</a:t>
            </a:r>
            <a:r>
              <a:rPr lang="fr-FR" sz="2400" dirty="0" smtClean="0"/>
              <a:t>:</a:t>
            </a:r>
            <a:endParaRPr lang="fr-FR" sz="2400" dirty="0"/>
          </a:p>
          <a:p>
            <a:pPr algn="r" rtl="1"/>
            <a:endParaRPr lang="fr-FR" sz="2400" dirty="0"/>
          </a:p>
          <a:p>
            <a:pPr algn="r" rtl="1"/>
            <a:r>
              <a:rPr lang="ar-DZ" sz="2400" dirty="0" smtClean="0"/>
              <a:t>الجواب الأخير :</a:t>
            </a:r>
            <a:endParaRPr lang="fr-FR" sz="2400" dirty="0"/>
          </a:p>
          <a:p>
            <a:pPr algn="r" rtl="1"/>
            <a:endParaRPr lang="fr-FR" sz="2400" dirty="0"/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756343" y="163195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642559" y="3011057"/>
            <a:ext cx="47313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1"/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-x</a:t>
            </a:r>
            <a:r>
              <a:rPr lang="fr-FR" sz="24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  <a:sym typeface="Symbol" pitchFamily="18" charset="2"/>
              </a:rPr>
              <a:t></a:t>
            </a:r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2x² ; -</a:t>
            </a:r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x</a:t>
            </a:r>
            <a:r>
              <a:rPr lang="fr-FR" sz="24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  <a:sym typeface="Symbol" pitchFamily="18" charset="2"/>
              </a:rPr>
              <a:t></a:t>
            </a:r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( -5x</a:t>
            </a:r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)  ; -</a:t>
            </a:r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x</a:t>
            </a:r>
            <a:r>
              <a:rPr lang="fr-FR" sz="24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  <a:sym typeface="Symbol" pitchFamily="18" charset="2"/>
              </a:rPr>
              <a:t></a:t>
            </a:r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( -1)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3390583" y="2341890"/>
            <a:ext cx="9252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CC0000"/>
                </a:solidFill>
              </a:rPr>
              <a:t>التوزيع</a:t>
            </a:r>
            <a:endParaRPr lang="fr-FR" sz="2400" dirty="0">
              <a:solidFill>
                <a:srgbClr val="CC0000"/>
              </a:solidFill>
            </a:endParaRP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2781807" y="3828415"/>
            <a:ext cx="22461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-</a:t>
            </a:r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2x</a:t>
            </a:r>
            <a:r>
              <a:rPr lang="fr-FR" sz="3600" i="1" baseline="30000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3 </a:t>
            </a:r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;  5x² ;  x</a:t>
            </a:r>
            <a:endParaRPr lang="fr-FR" sz="3600" i="1" dirty="0">
              <a:solidFill>
                <a:srgbClr val="CC0000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2725723" y="4565333"/>
            <a:ext cx="22669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-2x</a:t>
            </a:r>
            <a:r>
              <a:rPr lang="fr-FR" sz="3600" i="1" baseline="30000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3</a:t>
            </a:r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 + 5x² + x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2190570" y="5699760"/>
            <a:ext cx="508755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6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 x ( 2x² – 5x – 1)= </a:t>
            </a:r>
            <a:r>
              <a:rPr lang="fr-FR" sz="36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-2x</a:t>
            </a:r>
            <a:r>
              <a:rPr lang="fr-FR" sz="3600" i="1" baseline="30000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3</a:t>
            </a:r>
            <a:r>
              <a:rPr lang="fr-FR" sz="36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 + 5x² + 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/>
      <p:bldP spid="47111" grpId="0"/>
      <p:bldP spid="47112" grpId="0"/>
      <p:bldP spid="47113" grpId="0"/>
      <p:bldP spid="47114" grpId="0"/>
      <p:bldP spid="47115" grpId="0"/>
      <p:bldP spid="471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 dirty="0">
              <a:solidFill>
                <a:srgbClr val="CC0000"/>
              </a:solidFill>
              <a:latin typeface="Aparajita" pitchFamily="34" charset="0"/>
              <a:cs typeface="Aparajita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084114" y="266482"/>
            <a:ext cx="5905497" cy="773113"/>
            <a:chOff x="1040" y="191"/>
            <a:chExt cx="2995" cy="487"/>
          </a:xfrm>
        </p:grpSpPr>
        <p:sp>
          <p:nvSpPr>
            <p:cNvPr id="39947" name="Text Box 4"/>
            <p:cNvSpPr txBox="1">
              <a:spLocks noChangeArrowheads="1"/>
            </p:cNvSpPr>
            <p:nvPr/>
          </p:nvSpPr>
          <p:spPr bwMode="auto">
            <a:xfrm>
              <a:off x="2758" y="191"/>
              <a:ext cx="1277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/>
              <a:r>
                <a:rPr lang="ar-DZ" sz="3200" dirty="0" smtClean="0">
                  <a:solidFill>
                    <a:srgbClr val="000099"/>
                  </a:solidFill>
                </a:rPr>
                <a:t>أنشر العبارة :</a:t>
              </a:r>
              <a:endParaRPr lang="fr-FR" sz="3200" dirty="0">
                <a:solidFill>
                  <a:srgbClr val="000099"/>
                </a:solidFill>
              </a:endParaRPr>
            </a:p>
          </p:txBody>
        </p:sp>
        <p:sp>
          <p:nvSpPr>
            <p:cNvPr id="39948" name="Text Box 5"/>
            <p:cNvSpPr txBox="1">
              <a:spLocks noChangeArrowheads="1"/>
            </p:cNvSpPr>
            <p:nvPr/>
          </p:nvSpPr>
          <p:spPr bwMode="auto">
            <a:xfrm>
              <a:off x="1040" y="271"/>
              <a:ext cx="171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( 2a – 3b + 1) 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  <a:sym typeface="Symbol" pitchFamily="18" charset="2"/>
                </a:rPr>
                <a:t></a:t>
              </a:r>
              <a:r>
                <a:rPr lang="fr-FR" sz="36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 2a</a:t>
              </a:r>
            </a:p>
          </p:txBody>
        </p:sp>
      </p:grp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4797743" y="1546225"/>
            <a:ext cx="373371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/>
              <a:t>كم من عملية ضرب يجب إنجازها </a:t>
            </a:r>
            <a:r>
              <a:rPr lang="fr-FR" sz="2400" dirty="0" smtClean="0"/>
              <a:t> </a:t>
            </a:r>
            <a:r>
              <a:rPr lang="fr-FR" sz="2400" dirty="0"/>
              <a:t>؟</a:t>
            </a:r>
          </a:p>
          <a:p>
            <a:pPr algn="r" rtl="1"/>
            <a:endParaRPr lang="fr-FR" sz="2400" dirty="0"/>
          </a:p>
          <a:p>
            <a:pPr algn="r" rtl="1"/>
            <a:r>
              <a:rPr lang="ar-DZ" sz="2400" dirty="0" smtClean="0"/>
              <a:t>ما هي الخاصيّة المستعملة</a:t>
            </a:r>
            <a:r>
              <a:rPr lang="fr-FR" sz="2400" dirty="0" smtClean="0"/>
              <a:t> </a:t>
            </a:r>
            <a:r>
              <a:rPr lang="fr-FR" sz="2400" dirty="0"/>
              <a:t>؟</a:t>
            </a:r>
          </a:p>
          <a:p>
            <a:pPr algn="r" rtl="1"/>
            <a:endParaRPr lang="fr-FR" sz="2400" dirty="0"/>
          </a:p>
          <a:p>
            <a:pPr algn="r" rtl="1"/>
            <a:r>
              <a:rPr lang="fr-FR" sz="2400" dirty="0" smtClean="0"/>
              <a:t> </a:t>
            </a:r>
            <a:r>
              <a:rPr lang="ar-DZ" sz="2400" dirty="0" smtClean="0"/>
              <a:t>ما هي عمليات الضرب الناتجة؟</a:t>
            </a:r>
            <a:endParaRPr lang="fr-FR" sz="2400" dirty="0"/>
          </a:p>
          <a:p>
            <a:pPr algn="r" rtl="1"/>
            <a:endParaRPr lang="fr-FR" sz="2400" dirty="0"/>
          </a:p>
          <a:p>
            <a:pPr algn="r" rtl="1"/>
            <a:r>
              <a:rPr lang="ar-DZ" sz="2400" dirty="0" smtClean="0"/>
              <a:t>نتيجة كلّ جداء</a:t>
            </a:r>
            <a:r>
              <a:rPr lang="fr-FR" sz="2400" dirty="0" smtClean="0"/>
              <a:t>:</a:t>
            </a:r>
            <a:endParaRPr lang="fr-FR" sz="2400" dirty="0"/>
          </a:p>
          <a:p>
            <a:pPr algn="r" rtl="1"/>
            <a:endParaRPr lang="fr-FR" sz="2400" dirty="0"/>
          </a:p>
          <a:p>
            <a:pPr algn="r" rtl="1"/>
            <a:r>
              <a:rPr lang="ar-DZ" sz="2400" dirty="0" smtClean="0"/>
              <a:t>الجواب الأخير :</a:t>
            </a:r>
            <a:endParaRPr lang="fr-FR" sz="2400" dirty="0"/>
          </a:p>
          <a:p>
            <a:pPr algn="r" rtl="1"/>
            <a:endParaRPr lang="fr-FR" sz="2400" dirty="0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216434" y="162242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dirty="0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841559" y="2891195"/>
            <a:ext cx="44037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2a </a:t>
            </a:r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  <a:sym typeface="Symbol" pitchFamily="18" charset="2"/>
              </a:rPr>
              <a:t></a:t>
            </a:r>
            <a:r>
              <a:rPr lang="fr-FR" sz="3600" i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2a ;  </a:t>
            </a:r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-3b </a:t>
            </a:r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  <a:sym typeface="Symbol" pitchFamily="18" charset="2"/>
              </a:rPr>
              <a:t></a:t>
            </a:r>
            <a:r>
              <a:rPr lang="fr-FR" sz="3600" i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2a ; 1 </a:t>
            </a:r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  <a:sym typeface="Symbol" pitchFamily="18" charset="2"/>
              </a:rPr>
              <a:t></a:t>
            </a:r>
            <a:r>
              <a:rPr lang="fr-FR" sz="3600" i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2a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3409633" y="2293938"/>
            <a:ext cx="9252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400" dirty="0" smtClean="0">
                <a:solidFill>
                  <a:srgbClr val="CC0000"/>
                </a:solidFill>
              </a:rPr>
              <a:t>التوزيع</a:t>
            </a:r>
            <a:endParaRPr lang="fr-FR" sz="2400" dirty="0">
              <a:solidFill>
                <a:srgbClr val="CC0000"/>
              </a:solidFill>
            </a:endParaRP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3002280" y="3690430"/>
            <a:ext cx="22669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4a² ; -6ab ;</a:t>
            </a:r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2a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2997200" y="4442741"/>
            <a:ext cx="22317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4a² </a:t>
            </a:r>
            <a:r>
              <a:rPr lang="fr-FR" sz="3600" i="1" dirty="0" smtClean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- 6ab </a:t>
            </a:r>
            <a:r>
              <a:rPr lang="fr-FR" sz="3600" i="1" dirty="0">
                <a:solidFill>
                  <a:srgbClr val="CC0000"/>
                </a:solidFill>
                <a:latin typeface="Aparajita" pitchFamily="34" charset="0"/>
                <a:cs typeface="Aparajita" pitchFamily="34" charset="0"/>
              </a:rPr>
              <a:t>+2a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1954733" y="5567020"/>
            <a:ext cx="63737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6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( 2a – 3b + 1) </a:t>
            </a:r>
            <a:r>
              <a:rPr lang="fr-FR" sz="36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  <a:sym typeface="Symbol" pitchFamily="18" charset="2"/>
              </a:rPr>
              <a:t></a:t>
            </a:r>
            <a:r>
              <a:rPr lang="fr-FR" sz="36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 2a = </a:t>
            </a:r>
            <a:r>
              <a:rPr lang="fr-FR" sz="36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4a² </a:t>
            </a:r>
            <a:r>
              <a:rPr lang="fr-FR" sz="3600" i="1" dirty="0" smtClean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- 6ab </a:t>
            </a:r>
            <a:r>
              <a:rPr lang="fr-FR" sz="36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+2a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/>
      <p:bldP spid="48135" grpId="0"/>
      <p:bldP spid="48136" grpId="0"/>
      <p:bldP spid="48137" grpId="0"/>
      <p:bldP spid="48138" grpId="0"/>
      <p:bldP spid="48139" grpId="0"/>
      <p:bldP spid="481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b="0"/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5614754" y="1511628"/>
            <a:ext cx="29626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800" dirty="0" smtClean="0">
                <a:solidFill>
                  <a:srgbClr val="000099"/>
                </a:solidFill>
              </a:rPr>
              <a:t>الـنـشـر : نـزع الأقـواس</a:t>
            </a:r>
            <a:endParaRPr lang="fr-FR" sz="2800" dirty="0">
              <a:solidFill>
                <a:srgbClr val="000099"/>
              </a:solidFill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5227277" y="303213"/>
            <a:ext cx="36166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3200" u="sng" dirty="0" smtClean="0">
                <a:solidFill>
                  <a:srgbClr val="000099"/>
                </a:solidFill>
              </a:rPr>
              <a:t>2) نشر جداء مجموعين :</a:t>
            </a:r>
            <a:endParaRPr lang="fr-FR" sz="3200" u="sng" dirty="0">
              <a:solidFill>
                <a:srgbClr val="000099"/>
              </a:solidFill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5653089" y="2762578"/>
            <a:ext cx="23278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2800" dirty="0" err="1" smtClean="0">
                <a:solidFill>
                  <a:srgbClr val="000099"/>
                </a:solidFill>
              </a:rPr>
              <a:t>جـداء</a:t>
            </a:r>
            <a:r>
              <a:rPr lang="ar-DZ" sz="2800" dirty="0" smtClean="0">
                <a:solidFill>
                  <a:srgbClr val="000099"/>
                </a:solidFill>
              </a:rPr>
              <a:t> مـجمـوعـيـن</a:t>
            </a:r>
            <a:endParaRPr lang="fr-FR" sz="2800" dirty="0">
              <a:solidFill>
                <a:srgbClr val="000099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92163" y="4824404"/>
            <a:ext cx="7742240" cy="461961"/>
            <a:chOff x="499" y="3039"/>
            <a:chExt cx="4877" cy="291"/>
          </a:xfrm>
        </p:grpSpPr>
        <p:sp>
          <p:nvSpPr>
            <p:cNvPr id="40996" name="Text Box 7"/>
            <p:cNvSpPr txBox="1">
              <a:spLocks noChangeArrowheads="1"/>
            </p:cNvSpPr>
            <p:nvPr/>
          </p:nvSpPr>
          <p:spPr bwMode="auto">
            <a:xfrm>
              <a:off x="499" y="3039"/>
              <a:ext cx="229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400" dirty="0" smtClean="0">
                  <a:solidFill>
                    <a:schemeClr val="accent2"/>
                  </a:solidFill>
                </a:rPr>
                <a:t>(</a:t>
              </a:r>
              <a:r>
                <a:rPr lang="ar-DZ" sz="2400" dirty="0" smtClean="0">
                  <a:solidFill>
                    <a:schemeClr val="accent2"/>
                  </a:solidFill>
                </a:rPr>
                <a:t>مـجـمـوع</a:t>
              </a:r>
              <a:r>
                <a:rPr lang="fr-FR" sz="2400" dirty="0" smtClean="0">
                  <a:solidFill>
                    <a:schemeClr val="accent2"/>
                  </a:solidFill>
                </a:rPr>
                <a:t>  </a:t>
              </a:r>
              <a:r>
                <a:rPr lang="fr-FR" sz="2400" dirty="0">
                  <a:solidFill>
                    <a:schemeClr val="accent2"/>
                  </a:solidFill>
                </a:rPr>
                <a:t>) x (    </a:t>
              </a:r>
              <a:r>
                <a:rPr lang="ar-DZ" sz="2400" dirty="0" smtClean="0">
                  <a:solidFill>
                    <a:schemeClr val="accent2"/>
                  </a:solidFill>
                </a:rPr>
                <a:t>مـجـمـوع</a:t>
              </a:r>
              <a:r>
                <a:rPr lang="fr-FR" sz="2400" dirty="0" smtClean="0">
                  <a:solidFill>
                    <a:schemeClr val="accent2"/>
                  </a:solidFill>
                </a:rPr>
                <a:t>   </a:t>
              </a:r>
              <a:r>
                <a:rPr lang="fr-FR" sz="2400" dirty="0">
                  <a:solidFill>
                    <a:schemeClr val="accent2"/>
                  </a:solidFill>
                </a:rPr>
                <a:t>)</a:t>
              </a:r>
            </a:p>
          </p:txBody>
        </p:sp>
        <p:sp>
          <p:nvSpPr>
            <p:cNvPr id="40997" name="Text Box 8"/>
            <p:cNvSpPr txBox="1">
              <a:spLocks noChangeArrowheads="1"/>
            </p:cNvSpPr>
            <p:nvPr/>
          </p:nvSpPr>
          <p:spPr bwMode="auto">
            <a:xfrm>
              <a:off x="3213" y="3039"/>
              <a:ext cx="216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fr-FR" sz="2400" dirty="0">
                  <a:solidFill>
                    <a:schemeClr val="accent2"/>
                  </a:solidFill>
                </a:rPr>
                <a:t>  </a:t>
              </a:r>
              <a:r>
                <a:rPr lang="fr-FR" sz="2400" dirty="0" smtClean="0">
                  <a:solidFill>
                    <a:schemeClr val="accent2"/>
                  </a:solidFill>
                </a:rPr>
                <a:t>(</a:t>
              </a:r>
              <a:r>
                <a:rPr lang="ar-DZ" sz="2400" dirty="0" smtClean="0">
                  <a:solidFill>
                    <a:schemeClr val="accent2"/>
                  </a:solidFill>
                </a:rPr>
                <a:t>مـجـمـوع</a:t>
              </a:r>
              <a:r>
                <a:rPr lang="fr-FR" sz="2400" dirty="0" smtClean="0">
                  <a:solidFill>
                    <a:schemeClr val="accent2"/>
                  </a:solidFill>
                </a:rPr>
                <a:t>   </a:t>
              </a:r>
              <a:r>
                <a:rPr lang="fr-FR" sz="2400" dirty="0">
                  <a:solidFill>
                    <a:schemeClr val="accent2"/>
                  </a:solidFill>
                </a:rPr>
                <a:t>) x </a:t>
              </a:r>
              <a:r>
                <a:rPr lang="fr-FR" sz="2400" dirty="0" smtClean="0">
                  <a:solidFill>
                    <a:schemeClr val="accent2"/>
                  </a:solidFill>
                </a:rPr>
                <a:t>(</a:t>
              </a:r>
              <a:r>
                <a:rPr lang="ar-DZ" sz="2400" dirty="0" smtClean="0">
                  <a:solidFill>
                    <a:schemeClr val="accent2"/>
                  </a:solidFill>
                </a:rPr>
                <a:t>مـجـمـوع</a:t>
              </a:r>
              <a:r>
                <a:rPr lang="fr-FR" sz="2400" dirty="0" smtClean="0">
                  <a:solidFill>
                    <a:schemeClr val="accent2"/>
                  </a:solidFill>
                </a:rPr>
                <a:t>  </a:t>
              </a:r>
              <a:r>
                <a:rPr lang="fr-FR" sz="2400" dirty="0">
                  <a:solidFill>
                    <a:schemeClr val="accent2"/>
                  </a:solidFill>
                </a:rPr>
                <a:t>)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31043" y="5543555"/>
            <a:ext cx="7926601" cy="646114"/>
            <a:chOff x="863" y="3492"/>
            <a:chExt cx="4169" cy="407"/>
          </a:xfrm>
        </p:grpSpPr>
        <p:sp>
          <p:nvSpPr>
            <p:cNvPr id="40994" name="Text Box 10"/>
            <p:cNvSpPr txBox="1">
              <a:spLocks noChangeArrowheads="1"/>
            </p:cNvSpPr>
            <p:nvPr/>
          </p:nvSpPr>
          <p:spPr bwMode="auto">
            <a:xfrm>
              <a:off x="863" y="3492"/>
              <a:ext cx="1781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600" i="1" dirty="0">
                  <a:latin typeface="Aparajita" pitchFamily="34" charset="0"/>
                  <a:cs typeface="Aparajita" pitchFamily="34" charset="0"/>
                </a:rPr>
                <a:t>  ( a + 2b  )( c - 3d )</a:t>
              </a:r>
            </a:p>
          </p:txBody>
        </p:sp>
        <p:sp>
          <p:nvSpPr>
            <p:cNvPr id="40995" name="Text Box 11"/>
            <p:cNvSpPr txBox="1">
              <a:spLocks noChangeArrowheads="1"/>
            </p:cNvSpPr>
            <p:nvPr/>
          </p:nvSpPr>
          <p:spPr bwMode="auto">
            <a:xfrm>
              <a:off x="2968" y="3492"/>
              <a:ext cx="206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3600" i="1" dirty="0">
                  <a:latin typeface="Aparajita" pitchFamily="34" charset="0"/>
                  <a:cs typeface="Aparajita" pitchFamily="34" charset="0"/>
                </a:rPr>
                <a:t>(   x² + 2x + 4 ) ( 3x + 2 )</a:t>
              </a:r>
            </a:p>
          </p:txBody>
        </p:sp>
      </p:grpSp>
      <p:grpSp>
        <p:nvGrpSpPr>
          <p:cNvPr id="48" name="Groupe 47"/>
          <p:cNvGrpSpPr/>
          <p:nvPr/>
        </p:nvGrpSpPr>
        <p:grpSpPr>
          <a:xfrm>
            <a:off x="836613" y="3968750"/>
            <a:ext cx="7697790" cy="543227"/>
            <a:chOff x="836613" y="3968750"/>
            <a:chExt cx="7697790" cy="543227"/>
          </a:xfrm>
        </p:grpSpPr>
        <p:cxnSp>
          <p:nvCxnSpPr>
            <p:cNvPr id="39" name="Connecteur en angle 38"/>
            <p:cNvCxnSpPr/>
            <p:nvPr/>
          </p:nvCxnSpPr>
          <p:spPr bwMode="auto">
            <a:xfrm flipV="1">
              <a:off x="5891973" y="4253789"/>
              <a:ext cx="748347" cy="25818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8575" cap="flat" cmpd="sng" algn="ctr">
              <a:solidFill>
                <a:srgbClr val="CC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47" name="Groupe 46"/>
            <p:cNvGrpSpPr/>
            <p:nvPr/>
          </p:nvGrpSpPr>
          <p:grpSpPr>
            <a:xfrm>
              <a:off x="836613" y="3968750"/>
              <a:ext cx="7697790" cy="539713"/>
              <a:chOff x="836613" y="3968750"/>
              <a:chExt cx="7697790" cy="539713"/>
            </a:xfrm>
          </p:grpSpPr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836613" y="3968750"/>
                <a:ext cx="7697790" cy="501650"/>
                <a:chOff x="527" y="2500"/>
                <a:chExt cx="4849" cy="316"/>
              </a:xfrm>
            </p:grpSpPr>
            <p:grpSp>
              <p:nvGrpSpPr>
                <p:cNvPr id="40969" name="Group 13"/>
                <p:cNvGrpSpPr>
                  <a:grpSpLocks/>
                </p:cNvGrpSpPr>
                <p:nvPr/>
              </p:nvGrpSpPr>
              <p:grpSpPr bwMode="auto">
                <a:xfrm>
                  <a:off x="527" y="2500"/>
                  <a:ext cx="1908" cy="316"/>
                  <a:chOff x="527" y="2500"/>
                  <a:chExt cx="1908" cy="316"/>
                </a:xfrm>
              </p:grpSpPr>
              <p:sp>
                <p:nvSpPr>
                  <p:cNvPr id="40986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7" y="2585"/>
                    <a:ext cx="1908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fr-FR" dirty="0"/>
                      <a:t>(                    ) (                   )</a:t>
                    </a:r>
                  </a:p>
                </p:txBody>
              </p:sp>
              <p:sp>
                <p:nvSpPr>
                  <p:cNvPr id="4098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612" y="2500"/>
                    <a:ext cx="175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</p:grpSp>
            <p:grpSp>
              <p:nvGrpSpPr>
                <p:cNvPr id="40970" name="Group 24"/>
                <p:cNvGrpSpPr>
                  <a:grpSpLocks/>
                </p:cNvGrpSpPr>
                <p:nvPr/>
              </p:nvGrpSpPr>
              <p:grpSpPr bwMode="auto">
                <a:xfrm>
                  <a:off x="3222" y="2529"/>
                  <a:ext cx="2154" cy="287"/>
                  <a:chOff x="3222" y="2529"/>
                  <a:chExt cx="2154" cy="287"/>
                </a:xfrm>
              </p:grpSpPr>
              <p:sp>
                <p:nvSpPr>
                  <p:cNvPr id="40971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22" y="2585"/>
                    <a:ext cx="2154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fr-FR" dirty="0"/>
                      <a:t>  (                    ) x (                )</a:t>
                    </a:r>
                  </a:p>
                </p:txBody>
              </p:sp>
              <p:sp>
                <p:nvSpPr>
                  <p:cNvPr id="40975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3392" y="2529"/>
                    <a:ext cx="1757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fr-FR"/>
                  </a:p>
                </p:txBody>
              </p:sp>
            </p:grpSp>
          </p:grpSp>
          <p:cxnSp>
            <p:nvCxnSpPr>
              <p:cNvPr id="38" name="Connecteur en angle 37"/>
              <p:cNvCxnSpPr/>
              <p:nvPr/>
            </p:nvCxnSpPr>
            <p:spPr bwMode="auto">
              <a:xfrm>
                <a:off x="5394450" y="4253789"/>
                <a:ext cx="757105" cy="254377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28575" cap="flat" cmpd="sng" algn="ctr">
                <a:solidFill>
                  <a:srgbClr val="CC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4" name="Connecteur en angle 43"/>
              <p:cNvCxnSpPr/>
              <p:nvPr/>
            </p:nvCxnSpPr>
            <p:spPr bwMode="auto">
              <a:xfrm>
                <a:off x="1153169" y="4163874"/>
                <a:ext cx="972000" cy="324000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28575" cap="flat" cmpd="sng" algn="ctr">
                <a:solidFill>
                  <a:srgbClr val="CC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" name="Connecteur en angle 44"/>
              <p:cNvCxnSpPr/>
              <p:nvPr/>
            </p:nvCxnSpPr>
            <p:spPr bwMode="auto">
              <a:xfrm>
                <a:off x="2578340" y="4155633"/>
                <a:ext cx="972000" cy="324000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28575" cap="flat" cmpd="sng" algn="ctr">
                <a:solidFill>
                  <a:srgbClr val="CC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" name="Connecteur en angle 45"/>
              <p:cNvCxnSpPr/>
              <p:nvPr/>
            </p:nvCxnSpPr>
            <p:spPr bwMode="auto">
              <a:xfrm>
                <a:off x="7092761" y="4184463"/>
                <a:ext cx="972000" cy="324000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28575" cap="flat" cmpd="sng" algn="ctr">
                <a:solidFill>
                  <a:srgbClr val="CC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/>
      <p:bldP spid="46084" grpId="0"/>
      <p:bldP spid="460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 descr="Gouttelette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r-FR" sz="2400" b="0" i="1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7923225" y="204273"/>
            <a:ext cx="9492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DZ" sz="3200" u="sng" dirty="0" smtClean="0">
                <a:solidFill>
                  <a:srgbClr val="000099"/>
                </a:solidFill>
              </a:rPr>
              <a:t>نلاحظ</a:t>
            </a:r>
            <a:endParaRPr lang="fr-FR" sz="3200" u="sng" dirty="0">
              <a:solidFill>
                <a:srgbClr val="000099"/>
              </a:solidFill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792163" y="388938"/>
            <a:ext cx="6303965" cy="3040062"/>
            <a:chOff x="612" y="330"/>
            <a:chExt cx="3971" cy="1915"/>
          </a:xfrm>
        </p:grpSpPr>
        <p:sp>
          <p:nvSpPr>
            <p:cNvPr id="42039" name="Rectangle 38"/>
            <p:cNvSpPr>
              <a:spLocks noChangeArrowheads="1"/>
            </p:cNvSpPr>
            <p:nvPr/>
          </p:nvSpPr>
          <p:spPr bwMode="auto">
            <a:xfrm>
              <a:off x="612" y="1253"/>
              <a:ext cx="2268" cy="992"/>
            </a:xfrm>
            <a:prstGeom prst="rect">
              <a:avLst/>
            </a:prstGeom>
            <a:solidFill>
              <a:srgbClr val="33CC33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2040" name="Text Box 39"/>
            <p:cNvSpPr txBox="1">
              <a:spLocks noChangeArrowheads="1"/>
            </p:cNvSpPr>
            <p:nvPr/>
          </p:nvSpPr>
          <p:spPr bwMode="auto">
            <a:xfrm>
              <a:off x="4058" y="330"/>
              <a:ext cx="52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ar-DZ" sz="2000" dirty="0" smtClean="0"/>
                <a:t>مستطيل</a:t>
              </a:r>
              <a:endParaRPr lang="fr-FR" sz="2000" dirty="0"/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792163" y="773113"/>
            <a:ext cx="6242045" cy="2655887"/>
            <a:chOff x="612" y="572"/>
            <a:chExt cx="3932" cy="1673"/>
          </a:xfrm>
        </p:grpSpPr>
        <p:sp>
          <p:nvSpPr>
            <p:cNvPr id="42036" name="Line 41"/>
            <p:cNvSpPr>
              <a:spLocks noChangeShapeType="1"/>
            </p:cNvSpPr>
            <p:nvPr/>
          </p:nvSpPr>
          <p:spPr bwMode="auto">
            <a:xfrm>
              <a:off x="1349" y="1253"/>
              <a:ext cx="0" cy="9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037" name="Line 42"/>
            <p:cNvSpPr>
              <a:spLocks noChangeShapeType="1"/>
            </p:cNvSpPr>
            <p:nvPr/>
          </p:nvSpPr>
          <p:spPr bwMode="auto">
            <a:xfrm>
              <a:off x="612" y="1905"/>
              <a:ext cx="22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2038" name="Text Box 43"/>
            <p:cNvSpPr txBox="1">
              <a:spLocks noChangeArrowheads="1"/>
            </p:cNvSpPr>
            <p:nvPr/>
          </p:nvSpPr>
          <p:spPr bwMode="auto">
            <a:xfrm>
              <a:off x="3678" y="572"/>
              <a:ext cx="86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rtl="1"/>
              <a:r>
                <a:rPr lang="ar-DZ" sz="2000" dirty="0" smtClean="0"/>
                <a:t>تقسيم مستطيل</a:t>
              </a:r>
              <a:endParaRPr lang="fr-FR" sz="2000" dirty="0"/>
            </a:p>
          </p:txBody>
        </p:sp>
      </p:grp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161925" y="1223963"/>
            <a:ext cx="6986602" cy="2160587"/>
            <a:chOff x="102" y="771"/>
            <a:chExt cx="4401" cy="1361"/>
          </a:xfrm>
        </p:grpSpPr>
        <p:sp>
          <p:nvSpPr>
            <p:cNvPr id="42027" name="Line 46"/>
            <p:cNvSpPr>
              <a:spLocks noChangeShapeType="1"/>
            </p:cNvSpPr>
            <p:nvPr/>
          </p:nvSpPr>
          <p:spPr bwMode="auto">
            <a:xfrm>
              <a:off x="499" y="998"/>
              <a:ext cx="7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fr-FR" sz="2400" i="1"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42028" name="Line 47"/>
            <p:cNvSpPr>
              <a:spLocks noChangeShapeType="1"/>
            </p:cNvSpPr>
            <p:nvPr/>
          </p:nvSpPr>
          <p:spPr bwMode="auto">
            <a:xfrm>
              <a:off x="1236" y="998"/>
              <a:ext cx="15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fr-FR" sz="2400" i="1"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42029" name="Line 48"/>
            <p:cNvSpPr>
              <a:spLocks noChangeShapeType="1"/>
            </p:cNvSpPr>
            <p:nvPr/>
          </p:nvSpPr>
          <p:spPr bwMode="auto">
            <a:xfrm>
              <a:off x="300" y="1168"/>
              <a:ext cx="0" cy="6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fr-FR" sz="2400" i="1"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42030" name="Line 49"/>
            <p:cNvSpPr>
              <a:spLocks noChangeShapeType="1"/>
            </p:cNvSpPr>
            <p:nvPr/>
          </p:nvSpPr>
          <p:spPr bwMode="auto">
            <a:xfrm>
              <a:off x="300" y="1820"/>
              <a:ext cx="0" cy="3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fr-FR" sz="2400" i="1"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42031" name="Text Box 50"/>
            <p:cNvSpPr txBox="1">
              <a:spLocks noChangeArrowheads="1"/>
            </p:cNvSpPr>
            <p:nvPr/>
          </p:nvSpPr>
          <p:spPr bwMode="auto">
            <a:xfrm>
              <a:off x="1803" y="799"/>
              <a:ext cx="31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400" b="0" i="1" dirty="0">
                  <a:latin typeface="Aparajita" pitchFamily="34" charset="0"/>
                  <a:cs typeface="Aparajita" pitchFamily="34" charset="0"/>
                </a:rPr>
                <a:t>b</a:t>
              </a:r>
            </a:p>
          </p:txBody>
        </p:sp>
        <p:sp>
          <p:nvSpPr>
            <p:cNvPr id="42032" name="Text Box 51"/>
            <p:cNvSpPr txBox="1">
              <a:spLocks noChangeArrowheads="1"/>
            </p:cNvSpPr>
            <p:nvPr/>
          </p:nvSpPr>
          <p:spPr bwMode="auto">
            <a:xfrm>
              <a:off x="754" y="799"/>
              <a:ext cx="31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400" b="0" i="1">
                  <a:latin typeface="Aparajita" pitchFamily="34" charset="0"/>
                  <a:cs typeface="Aparajita" pitchFamily="34" charset="0"/>
                </a:rPr>
                <a:t>a</a:t>
              </a:r>
            </a:p>
          </p:txBody>
        </p:sp>
        <p:sp>
          <p:nvSpPr>
            <p:cNvPr id="42033" name="Text Box 52"/>
            <p:cNvSpPr txBox="1">
              <a:spLocks noChangeArrowheads="1"/>
            </p:cNvSpPr>
            <p:nvPr/>
          </p:nvSpPr>
          <p:spPr bwMode="auto">
            <a:xfrm>
              <a:off x="102" y="1451"/>
              <a:ext cx="31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400" b="0" i="1">
                  <a:latin typeface="Aparajita" pitchFamily="34" charset="0"/>
                  <a:cs typeface="Aparajita" pitchFamily="34" charset="0"/>
                </a:rPr>
                <a:t>c</a:t>
              </a:r>
            </a:p>
          </p:txBody>
        </p:sp>
        <p:sp>
          <p:nvSpPr>
            <p:cNvPr id="42034" name="Text Box 53"/>
            <p:cNvSpPr txBox="1">
              <a:spLocks noChangeArrowheads="1"/>
            </p:cNvSpPr>
            <p:nvPr/>
          </p:nvSpPr>
          <p:spPr bwMode="auto">
            <a:xfrm>
              <a:off x="102" y="1820"/>
              <a:ext cx="31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400" b="0" i="1">
                  <a:latin typeface="Aparajita" pitchFamily="34" charset="0"/>
                  <a:cs typeface="Aparajita" pitchFamily="34" charset="0"/>
                </a:rPr>
                <a:t>d</a:t>
              </a:r>
            </a:p>
          </p:txBody>
        </p:sp>
        <p:sp>
          <p:nvSpPr>
            <p:cNvPr id="42035" name="Text Box 58"/>
            <p:cNvSpPr txBox="1">
              <a:spLocks noChangeArrowheads="1"/>
            </p:cNvSpPr>
            <p:nvPr/>
          </p:nvSpPr>
          <p:spPr bwMode="auto">
            <a:xfrm>
              <a:off x="3722" y="771"/>
              <a:ext cx="78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ar-DZ" sz="2000" i="1" dirty="0" smtClean="0">
                  <a:latin typeface="Aparajita" pitchFamily="34" charset="0"/>
                </a:rPr>
                <a:t>أبعاد الأجزاء</a:t>
              </a:r>
              <a:endParaRPr lang="fr-FR" sz="2000" i="1" dirty="0">
                <a:latin typeface="Aparajita" pitchFamily="34" charset="0"/>
                <a:cs typeface="Aparajita" pitchFamily="34" charset="0"/>
              </a:endParaRPr>
            </a:p>
          </p:txBody>
        </p:sp>
      </p:grpSp>
      <p:sp>
        <p:nvSpPr>
          <p:cNvPr id="49212" name="Text Box 60"/>
          <p:cNvSpPr txBox="1">
            <a:spLocks noChangeArrowheads="1"/>
          </p:cNvSpPr>
          <p:nvPr/>
        </p:nvSpPr>
        <p:spPr bwMode="auto">
          <a:xfrm>
            <a:off x="5847216" y="1762443"/>
            <a:ext cx="249146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000" dirty="0" smtClean="0"/>
              <a:t>الطول الكلّي :</a:t>
            </a:r>
            <a:r>
              <a:rPr lang="fr-FR" b="0" dirty="0" smtClean="0"/>
              <a:t>:</a:t>
            </a:r>
            <a:endParaRPr lang="fr-FR" b="0" dirty="0"/>
          </a:p>
        </p:txBody>
      </p:sp>
      <p:sp>
        <p:nvSpPr>
          <p:cNvPr id="49213" name="Text Box 61"/>
          <p:cNvSpPr txBox="1">
            <a:spLocks noChangeArrowheads="1"/>
          </p:cNvSpPr>
          <p:nvPr/>
        </p:nvSpPr>
        <p:spPr bwMode="auto">
          <a:xfrm>
            <a:off x="6757670" y="2151062"/>
            <a:ext cx="1620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000" dirty="0" smtClean="0"/>
              <a:t>العرض الكلّي</a:t>
            </a:r>
            <a:r>
              <a:rPr lang="fr-FR" b="0" dirty="0" smtClean="0"/>
              <a:t>:</a:t>
            </a:r>
            <a:endParaRPr lang="fr-FR" b="0" dirty="0"/>
          </a:p>
        </p:txBody>
      </p:sp>
      <p:sp>
        <p:nvSpPr>
          <p:cNvPr id="49214" name="Text Box 62"/>
          <p:cNvSpPr txBox="1">
            <a:spLocks noChangeArrowheads="1"/>
          </p:cNvSpPr>
          <p:nvPr/>
        </p:nvSpPr>
        <p:spPr bwMode="auto">
          <a:xfrm>
            <a:off x="7337320" y="2812218"/>
            <a:ext cx="1368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DZ" sz="2000" dirty="0" smtClean="0"/>
              <a:t>المساحة الكلّية</a:t>
            </a:r>
            <a:endParaRPr lang="fr-FR" b="0" dirty="0"/>
          </a:p>
        </p:txBody>
      </p: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657225" y="1762125"/>
            <a:ext cx="6211888" cy="2530474"/>
            <a:chOff x="499" y="1055"/>
            <a:chExt cx="3913" cy="1594"/>
          </a:xfrm>
        </p:grpSpPr>
        <p:sp>
          <p:nvSpPr>
            <p:cNvPr id="42024" name="Line 63"/>
            <p:cNvSpPr>
              <a:spLocks noChangeShapeType="1"/>
            </p:cNvSpPr>
            <p:nvPr/>
          </p:nvSpPr>
          <p:spPr bwMode="auto">
            <a:xfrm>
              <a:off x="499" y="2387"/>
              <a:ext cx="22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fr-FR" sz="2400" i="1"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42025" name="Text Box 65"/>
            <p:cNvSpPr txBox="1">
              <a:spLocks noChangeArrowheads="1"/>
            </p:cNvSpPr>
            <p:nvPr/>
          </p:nvSpPr>
          <p:spPr bwMode="auto">
            <a:xfrm>
              <a:off x="1236" y="2358"/>
              <a:ext cx="93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400" i="1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a + b</a:t>
              </a:r>
            </a:p>
          </p:txBody>
        </p:sp>
        <p:sp>
          <p:nvSpPr>
            <p:cNvPr id="42026" name="Text Box 67"/>
            <p:cNvSpPr txBox="1">
              <a:spLocks noChangeArrowheads="1"/>
            </p:cNvSpPr>
            <p:nvPr/>
          </p:nvSpPr>
          <p:spPr bwMode="auto">
            <a:xfrm>
              <a:off x="3963" y="1055"/>
              <a:ext cx="44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24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a + b</a:t>
              </a:r>
            </a:p>
          </p:txBody>
        </p:sp>
      </p:grpSp>
      <p:grpSp>
        <p:nvGrpSpPr>
          <p:cNvPr id="6" name="Group 71"/>
          <p:cNvGrpSpPr>
            <a:grpSpLocks/>
          </p:cNvGrpSpPr>
          <p:nvPr/>
        </p:nvGrpSpPr>
        <p:grpSpPr bwMode="auto">
          <a:xfrm>
            <a:off x="4662495" y="1854200"/>
            <a:ext cx="2117728" cy="1619250"/>
            <a:chOff x="2937" y="1168"/>
            <a:chExt cx="1334" cy="1020"/>
          </a:xfrm>
        </p:grpSpPr>
        <p:sp>
          <p:nvSpPr>
            <p:cNvPr id="42021" name="Line 64"/>
            <p:cNvSpPr>
              <a:spLocks noChangeShapeType="1"/>
            </p:cNvSpPr>
            <p:nvPr/>
          </p:nvSpPr>
          <p:spPr bwMode="auto">
            <a:xfrm>
              <a:off x="2937" y="1168"/>
              <a:ext cx="0" cy="10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fr-FR" sz="2400" i="1">
                <a:latin typeface="Aparajita" pitchFamily="34" charset="0"/>
                <a:cs typeface="Aparajita" pitchFamily="34" charset="0"/>
              </a:endParaRPr>
            </a:p>
          </p:txBody>
        </p:sp>
        <p:sp>
          <p:nvSpPr>
            <p:cNvPr id="42022" name="Text Box 66"/>
            <p:cNvSpPr txBox="1">
              <a:spLocks noChangeArrowheads="1"/>
            </p:cNvSpPr>
            <p:nvPr/>
          </p:nvSpPr>
          <p:spPr bwMode="auto">
            <a:xfrm>
              <a:off x="2965" y="1480"/>
              <a:ext cx="93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400" i="1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c+d</a:t>
              </a:r>
            </a:p>
          </p:txBody>
        </p:sp>
        <p:sp>
          <p:nvSpPr>
            <p:cNvPr id="42023" name="Text Box 68"/>
            <p:cNvSpPr txBox="1">
              <a:spLocks noChangeArrowheads="1"/>
            </p:cNvSpPr>
            <p:nvPr/>
          </p:nvSpPr>
          <p:spPr bwMode="auto">
            <a:xfrm>
              <a:off x="3831" y="1385"/>
              <a:ext cx="4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2400" i="1" dirty="0">
                  <a:solidFill>
                    <a:srgbClr val="000099"/>
                  </a:solidFill>
                  <a:latin typeface="Aparajita" pitchFamily="34" charset="0"/>
                  <a:cs typeface="Aparajita" pitchFamily="34" charset="0"/>
                </a:rPr>
                <a:t>c + d</a:t>
              </a:r>
            </a:p>
          </p:txBody>
        </p:sp>
      </p:grpSp>
      <p:sp>
        <p:nvSpPr>
          <p:cNvPr id="49221" name="Text Box 69"/>
          <p:cNvSpPr txBox="1">
            <a:spLocks noChangeArrowheads="1"/>
          </p:cNvSpPr>
          <p:nvPr/>
        </p:nvSpPr>
        <p:spPr bwMode="auto">
          <a:xfrm>
            <a:off x="5264938" y="2780824"/>
            <a:ext cx="18036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( a + b )( c + d )</a:t>
            </a:r>
          </a:p>
        </p:txBody>
      </p:sp>
      <p:grpSp>
        <p:nvGrpSpPr>
          <p:cNvPr id="7" name="Group 80"/>
          <p:cNvGrpSpPr>
            <a:grpSpLocks/>
          </p:cNvGrpSpPr>
          <p:nvPr/>
        </p:nvGrpSpPr>
        <p:grpSpPr bwMode="auto">
          <a:xfrm>
            <a:off x="1106488" y="2163764"/>
            <a:ext cx="7202488" cy="2219326"/>
            <a:chOff x="697" y="1395"/>
            <a:chExt cx="4537" cy="1398"/>
          </a:xfrm>
        </p:grpSpPr>
        <p:sp>
          <p:nvSpPr>
            <p:cNvPr id="42019" name="Text Box 72"/>
            <p:cNvSpPr txBox="1">
              <a:spLocks noChangeArrowheads="1"/>
            </p:cNvSpPr>
            <p:nvPr/>
          </p:nvSpPr>
          <p:spPr bwMode="auto">
            <a:xfrm>
              <a:off x="3419" y="2562"/>
              <a:ext cx="18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ar-DZ" dirty="0" smtClean="0"/>
                <a:t>مساحة الجزء</a:t>
              </a:r>
              <a:r>
                <a:rPr lang="fr-FR" dirty="0" smtClean="0"/>
                <a:t>(1</a:t>
              </a:r>
              <a:r>
                <a:rPr lang="fr-FR" dirty="0"/>
                <a:t>):</a:t>
              </a:r>
            </a:p>
          </p:txBody>
        </p:sp>
        <p:sp>
          <p:nvSpPr>
            <p:cNvPr id="42020" name="Text Box 76"/>
            <p:cNvSpPr txBox="1">
              <a:spLocks noChangeArrowheads="1"/>
            </p:cNvSpPr>
            <p:nvPr/>
          </p:nvSpPr>
          <p:spPr bwMode="auto">
            <a:xfrm>
              <a:off x="697" y="1395"/>
              <a:ext cx="3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(1)</a:t>
              </a:r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792162" y="2117725"/>
            <a:ext cx="2881313" cy="2449513"/>
            <a:chOff x="499" y="1395"/>
            <a:chExt cx="1815" cy="1543"/>
          </a:xfrm>
        </p:grpSpPr>
        <p:sp>
          <p:nvSpPr>
            <p:cNvPr id="42017" name="Text Box 73"/>
            <p:cNvSpPr txBox="1">
              <a:spLocks noChangeArrowheads="1"/>
            </p:cNvSpPr>
            <p:nvPr/>
          </p:nvSpPr>
          <p:spPr bwMode="auto">
            <a:xfrm>
              <a:off x="499" y="2707"/>
              <a:ext cx="18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ar-DZ" dirty="0" smtClean="0"/>
                <a:t>مساحة الجزء</a:t>
              </a:r>
              <a:r>
                <a:rPr lang="fr-FR" dirty="0" smtClean="0"/>
                <a:t>(3</a:t>
              </a:r>
              <a:r>
                <a:rPr lang="fr-FR" dirty="0"/>
                <a:t>):</a:t>
              </a:r>
            </a:p>
          </p:txBody>
        </p:sp>
        <p:sp>
          <p:nvSpPr>
            <p:cNvPr id="42018" name="Text Box 77"/>
            <p:cNvSpPr txBox="1">
              <a:spLocks noChangeArrowheads="1"/>
            </p:cNvSpPr>
            <p:nvPr/>
          </p:nvSpPr>
          <p:spPr bwMode="auto">
            <a:xfrm>
              <a:off x="1774" y="1395"/>
              <a:ext cx="3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/>
                <a:t>(3)</a:t>
              </a:r>
            </a:p>
          </p:txBody>
        </p:sp>
      </p:grpSp>
      <p:grpSp>
        <p:nvGrpSpPr>
          <p:cNvPr id="9" name="Group 82"/>
          <p:cNvGrpSpPr>
            <a:grpSpLocks/>
          </p:cNvGrpSpPr>
          <p:nvPr/>
        </p:nvGrpSpPr>
        <p:grpSpPr bwMode="auto">
          <a:xfrm>
            <a:off x="1106488" y="2979740"/>
            <a:ext cx="7232651" cy="1963738"/>
            <a:chOff x="697" y="1874"/>
            <a:chExt cx="4556" cy="1237"/>
          </a:xfrm>
        </p:grpSpPr>
        <p:sp>
          <p:nvSpPr>
            <p:cNvPr id="42015" name="Text Box 74"/>
            <p:cNvSpPr txBox="1">
              <a:spLocks noChangeArrowheads="1"/>
            </p:cNvSpPr>
            <p:nvPr/>
          </p:nvSpPr>
          <p:spPr bwMode="auto">
            <a:xfrm>
              <a:off x="3438" y="2880"/>
              <a:ext cx="18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ar-DZ" dirty="0" smtClean="0"/>
                <a:t>مساحة الجزء</a:t>
              </a:r>
              <a:r>
                <a:rPr lang="fr-FR" dirty="0" smtClean="0"/>
                <a:t>(2</a:t>
              </a:r>
              <a:r>
                <a:rPr lang="fr-FR" dirty="0"/>
                <a:t>):</a:t>
              </a:r>
            </a:p>
          </p:txBody>
        </p:sp>
        <p:sp>
          <p:nvSpPr>
            <p:cNvPr id="42016" name="Text Box 78"/>
            <p:cNvSpPr txBox="1">
              <a:spLocks noChangeArrowheads="1"/>
            </p:cNvSpPr>
            <p:nvPr/>
          </p:nvSpPr>
          <p:spPr bwMode="auto">
            <a:xfrm>
              <a:off x="697" y="1874"/>
              <a:ext cx="3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(2)</a:t>
              </a:r>
            </a:p>
          </p:txBody>
        </p:sp>
      </p:grpSp>
      <p:grpSp>
        <p:nvGrpSpPr>
          <p:cNvPr id="10" name="Group 83"/>
          <p:cNvGrpSpPr>
            <a:grpSpLocks/>
          </p:cNvGrpSpPr>
          <p:nvPr/>
        </p:nvGrpSpPr>
        <p:grpSpPr bwMode="auto">
          <a:xfrm>
            <a:off x="792162" y="2933700"/>
            <a:ext cx="2881313" cy="2078038"/>
            <a:chOff x="499" y="1874"/>
            <a:chExt cx="1815" cy="1309"/>
          </a:xfrm>
        </p:grpSpPr>
        <p:sp>
          <p:nvSpPr>
            <p:cNvPr id="42013" name="Text Box 75"/>
            <p:cNvSpPr txBox="1">
              <a:spLocks noChangeArrowheads="1"/>
            </p:cNvSpPr>
            <p:nvPr/>
          </p:nvSpPr>
          <p:spPr bwMode="auto">
            <a:xfrm>
              <a:off x="499" y="2952"/>
              <a:ext cx="18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rtl="1">
                <a:spcBef>
                  <a:spcPct val="50000"/>
                </a:spcBef>
              </a:pPr>
              <a:r>
                <a:rPr lang="ar-DZ" dirty="0" smtClean="0"/>
                <a:t>مساحة الجزء</a:t>
              </a:r>
              <a:r>
                <a:rPr lang="fr-FR" dirty="0" smtClean="0"/>
                <a:t>(4</a:t>
              </a:r>
              <a:r>
                <a:rPr lang="fr-FR" dirty="0"/>
                <a:t>):</a:t>
              </a:r>
            </a:p>
          </p:txBody>
        </p:sp>
        <p:sp>
          <p:nvSpPr>
            <p:cNvPr id="42014" name="Text Box 79"/>
            <p:cNvSpPr txBox="1">
              <a:spLocks noChangeArrowheads="1"/>
            </p:cNvSpPr>
            <p:nvPr/>
          </p:nvSpPr>
          <p:spPr bwMode="auto">
            <a:xfrm>
              <a:off x="1746" y="1874"/>
              <a:ext cx="3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/>
                <a:t>(4)</a:t>
              </a:r>
            </a:p>
          </p:txBody>
        </p:sp>
      </p:grpSp>
      <p:sp>
        <p:nvSpPr>
          <p:cNvPr id="49236" name="Text Box 84"/>
          <p:cNvSpPr txBox="1">
            <a:spLocks noChangeArrowheads="1"/>
          </p:cNvSpPr>
          <p:nvPr/>
        </p:nvSpPr>
        <p:spPr bwMode="auto">
          <a:xfrm>
            <a:off x="6041389" y="4047491"/>
            <a:ext cx="46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i="1" dirty="0" err="1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ac</a:t>
            </a:r>
            <a:endParaRPr lang="fr-FR" sz="2400" i="1" dirty="0">
              <a:solidFill>
                <a:srgbClr val="000099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9237" name="Text Box 85"/>
          <p:cNvSpPr txBox="1">
            <a:spLocks noChangeArrowheads="1"/>
          </p:cNvSpPr>
          <p:nvPr/>
        </p:nvSpPr>
        <p:spPr bwMode="auto">
          <a:xfrm>
            <a:off x="1248411" y="4197350"/>
            <a:ext cx="57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i="1" dirty="0" err="1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bc</a:t>
            </a:r>
            <a:endParaRPr lang="fr-FR" sz="2400" i="1" dirty="0">
              <a:solidFill>
                <a:srgbClr val="000099"/>
              </a:solidFill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49238" name="Text Box 86"/>
          <p:cNvSpPr txBox="1">
            <a:spLocks noChangeArrowheads="1"/>
          </p:cNvSpPr>
          <p:nvPr/>
        </p:nvSpPr>
        <p:spPr bwMode="auto">
          <a:xfrm>
            <a:off x="6058536" y="4561204"/>
            <a:ext cx="68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ad</a:t>
            </a:r>
          </a:p>
        </p:txBody>
      </p:sp>
      <p:sp>
        <p:nvSpPr>
          <p:cNvPr id="49239" name="Text Box 87"/>
          <p:cNvSpPr txBox="1">
            <a:spLocks noChangeArrowheads="1"/>
          </p:cNvSpPr>
          <p:nvPr/>
        </p:nvSpPr>
        <p:spPr bwMode="auto">
          <a:xfrm>
            <a:off x="1220153" y="4627562"/>
            <a:ext cx="756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bd</a:t>
            </a:r>
          </a:p>
        </p:txBody>
      </p:sp>
      <p:sp>
        <p:nvSpPr>
          <p:cNvPr id="49240" name="Text Box 88"/>
          <p:cNvSpPr txBox="1">
            <a:spLocks noChangeArrowheads="1"/>
          </p:cNvSpPr>
          <p:nvPr/>
        </p:nvSpPr>
        <p:spPr bwMode="auto">
          <a:xfrm>
            <a:off x="4952682" y="5169218"/>
            <a:ext cx="3197226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DZ" sz="2000" dirty="0" smtClean="0"/>
              <a:t>المساحة الكلّية  للأجزاء الأربعة</a:t>
            </a:r>
            <a:r>
              <a:rPr lang="fr-FR" b="0" dirty="0" smtClean="0"/>
              <a:t>:</a:t>
            </a:r>
            <a:endParaRPr lang="fr-FR" b="0" dirty="0"/>
          </a:p>
        </p:txBody>
      </p:sp>
      <p:sp>
        <p:nvSpPr>
          <p:cNvPr id="49241" name="Text Box 89"/>
          <p:cNvSpPr txBox="1">
            <a:spLocks noChangeArrowheads="1"/>
          </p:cNvSpPr>
          <p:nvPr/>
        </p:nvSpPr>
        <p:spPr bwMode="auto">
          <a:xfrm>
            <a:off x="2500630" y="5168900"/>
            <a:ext cx="208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i="1" dirty="0" err="1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ac</a:t>
            </a:r>
            <a:r>
              <a:rPr lang="fr-FR" sz="24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 + ad + </a:t>
            </a:r>
            <a:r>
              <a:rPr lang="fr-FR" sz="2400" i="1" dirty="0" err="1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bc</a:t>
            </a:r>
            <a:r>
              <a:rPr lang="fr-FR" sz="24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 + bd</a:t>
            </a:r>
          </a:p>
        </p:txBody>
      </p:sp>
      <p:grpSp>
        <p:nvGrpSpPr>
          <p:cNvPr id="11" name="Group 94"/>
          <p:cNvGrpSpPr>
            <a:grpSpLocks/>
          </p:cNvGrpSpPr>
          <p:nvPr/>
        </p:nvGrpSpPr>
        <p:grpSpPr bwMode="auto">
          <a:xfrm>
            <a:off x="2311083" y="2619375"/>
            <a:ext cx="6338888" cy="3111500"/>
            <a:chOff x="1505" y="1650"/>
            <a:chExt cx="3993" cy="1960"/>
          </a:xfrm>
        </p:grpSpPr>
        <p:sp>
          <p:nvSpPr>
            <p:cNvPr id="42009" name="Oval 90"/>
            <p:cNvSpPr>
              <a:spLocks noChangeArrowheads="1"/>
            </p:cNvSpPr>
            <p:nvPr/>
          </p:nvSpPr>
          <p:spPr bwMode="auto">
            <a:xfrm>
              <a:off x="4567" y="1650"/>
              <a:ext cx="931" cy="51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2010" name="Oval 91"/>
            <p:cNvSpPr>
              <a:spLocks noChangeArrowheads="1"/>
            </p:cNvSpPr>
            <p:nvPr/>
          </p:nvSpPr>
          <p:spPr bwMode="auto">
            <a:xfrm>
              <a:off x="1505" y="3157"/>
              <a:ext cx="1559" cy="45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2011" name="Oval 92"/>
            <p:cNvSpPr>
              <a:spLocks noChangeArrowheads="1"/>
            </p:cNvSpPr>
            <p:nvPr/>
          </p:nvSpPr>
          <p:spPr bwMode="auto">
            <a:xfrm>
              <a:off x="3348" y="1650"/>
              <a:ext cx="1132" cy="482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2012" name="Oval 93"/>
            <p:cNvSpPr>
              <a:spLocks noChangeArrowheads="1"/>
            </p:cNvSpPr>
            <p:nvPr/>
          </p:nvSpPr>
          <p:spPr bwMode="auto">
            <a:xfrm>
              <a:off x="4317" y="3170"/>
              <a:ext cx="936" cy="373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49247" name="Text Box 95"/>
          <p:cNvSpPr txBox="1">
            <a:spLocks noChangeArrowheads="1"/>
          </p:cNvSpPr>
          <p:nvPr/>
        </p:nvSpPr>
        <p:spPr bwMode="auto">
          <a:xfrm>
            <a:off x="1699624" y="5949950"/>
            <a:ext cx="51562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2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( a + b ) ( c + d ) = </a:t>
            </a:r>
            <a:r>
              <a:rPr lang="fr-FR" sz="3200" i="1" dirty="0" err="1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ac</a:t>
            </a:r>
            <a:r>
              <a:rPr lang="fr-FR" sz="32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 + ad + </a:t>
            </a:r>
            <a:r>
              <a:rPr lang="fr-FR" sz="3200" i="1" dirty="0" err="1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bc</a:t>
            </a:r>
            <a:r>
              <a:rPr lang="fr-FR" sz="3200" i="1" dirty="0">
                <a:solidFill>
                  <a:srgbClr val="000099"/>
                </a:solidFill>
                <a:latin typeface="Aparajita" pitchFamily="34" charset="0"/>
                <a:cs typeface="Aparajita" pitchFamily="34" charset="0"/>
              </a:rPr>
              <a:t> +bd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9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9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9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49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492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4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4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800" decel="100000"/>
                                        <p:tgtEl>
                                          <p:spTgt spid="49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492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4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4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49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492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4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4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800" decel="100000"/>
                                        <p:tgtEl>
                                          <p:spTgt spid="49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492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4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4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800" decel="100000"/>
                                        <p:tgtEl>
                                          <p:spTgt spid="49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492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4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4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9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9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9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9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 tmFilter="0,0; .5, 1; 1, 1"/>
                                        <p:tgtEl>
                                          <p:spTgt spid="49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212" grpId="0"/>
      <p:bldP spid="49213" grpId="0"/>
      <p:bldP spid="49214" grpId="0"/>
      <p:bldP spid="49221" grpId="0"/>
      <p:bldP spid="49236" grpId="0"/>
      <p:bldP spid="49237" grpId="0"/>
      <p:bldP spid="49238" grpId="0"/>
      <p:bldP spid="49239" grpId="0"/>
      <p:bldP spid="49240" grpId="0"/>
      <p:bldP spid="49241" grpId="0"/>
      <p:bldP spid="49247" grpId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2965</TotalTime>
  <Words>2148</Words>
  <Application>Microsoft Office PowerPoint</Application>
  <PresentationFormat>Affichage à l'écran (4:3)</PresentationFormat>
  <Paragraphs>453</Paragraphs>
  <Slides>33</Slides>
  <Notes>33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4" baseType="lpstr">
      <vt:lpstr>Modèle par défaut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الحساب الحرفي</dc:title>
  <dc:creator>Ibrahim Ouinten</dc:creator>
  <cp:lastModifiedBy>maison</cp:lastModifiedBy>
  <cp:revision>203</cp:revision>
  <dcterms:created xsi:type="dcterms:W3CDTF">2005-01-19T17:00:04Z</dcterms:created>
  <dcterms:modified xsi:type="dcterms:W3CDTF">2016-12-07T15:34:38Z</dcterms:modified>
</cp:coreProperties>
</file>